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79" r:id="rId7"/>
    <p:sldId id="314" r:id="rId8"/>
    <p:sldId id="280" r:id="rId9"/>
    <p:sldId id="289" r:id="rId10"/>
    <p:sldId id="315" r:id="rId11"/>
    <p:sldId id="304" r:id="rId12"/>
    <p:sldId id="305" r:id="rId13"/>
    <p:sldId id="307" r:id="rId14"/>
    <p:sldId id="309" r:id="rId15"/>
    <p:sldId id="317" r:id="rId16"/>
    <p:sldId id="272" r:id="rId17"/>
    <p:sldId id="316" r:id="rId18"/>
    <p:sldId id="259" r:id="rId19"/>
    <p:sldId id="274" r:id="rId20"/>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107436-BA85-4672-8826-F1D5FDCFAEBB}" v="175" dt="2021-07-29T11:32:26.196"/>
    <p1510:client id="{0AB3CA1E-CAA6-48CF-9944-C48233B128C8}" v="514" dt="2021-01-19T15:10:37.454"/>
    <p1510:client id="{0AB44275-AB4C-4027-85AF-4F2441C09383}" v="60" dt="2021-01-17T14:13:56.031"/>
    <p1510:client id="{0D0344BC-C7C0-456A-A8E9-5845B2D68C74}" v="45" dt="2021-01-19T15:45:03.637"/>
    <p1510:client id="{0F806C2C-E24C-4E63-8AD4-9D4CCEFEA2CB}" v="204" dt="2021-01-11T15:57:15.611"/>
    <p1510:client id="{1B78A0B8-358B-4C41-95B1-D65D3E96045B}" v="606" dt="2021-04-13T12:26:09.104"/>
    <p1510:client id="{28E4DFD1-20BE-4F00-BAD0-FBC62AC4BB1C}" v="87" dt="2021-01-13T18:52:31.966"/>
    <p1510:client id="{32EC11C2-1E56-4AE4-A357-1B826C34A1BA}" v="63" dt="2022-01-20T18:11:08.136"/>
    <p1510:client id="{44F42253-20C7-4E8A-8A31-7889E1959CC6}" v="559" dt="2021-04-14T11:05:28.833"/>
    <p1510:client id="{46A2C275-AFAC-482E-99D8-B02101B7D102}" v="124" dt="2021-01-12T15:06:00.006"/>
    <p1510:client id="{4BE7DD21-2F13-4F19-98F0-434CFB966772}" v="1592" dt="2021-01-11T15:42:14.865"/>
    <p1510:client id="{4C6A9E0D-F193-4EA4-BEAF-A6FBD6CCA413}" v="2806" dt="2021-04-10T15:32:44.687"/>
    <p1510:client id="{4D785579-E3B8-4598-90AC-DD9616731771}" v="117" dt="2021-01-20T17:54:24.187"/>
    <p1510:client id="{58EB9C49-C7B7-4AB5-A518-3B6ACDABA5C7}" v="3555" dt="2021-07-25T12:18:46.581"/>
    <p1510:client id="{5C959CDC-FD22-454F-A6C1-C00F0FDE6DE9}" v="32" dt="2022-01-25T19:00:28.679"/>
    <p1510:client id="{5E99CE64-1221-49D0-A290-E723E3AB5B4D}" v="1" dt="2021-01-16T18:24:41.122"/>
    <p1510:client id="{625DD71F-86BD-4405-9D36-E60DB4BB0C9C}" v="63" dt="2021-10-23T06:10:36.981"/>
    <p1510:client id="{62A6FB6C-230B-46FE-AB8A-439D145F9F14}" v="425" dt="2022-01-19T12:08:13.802"/>
    <p1510:client id="{6C26D00A-5E9C-494D-AC16-2F73D0B95DB9}" v="914" dt="2021-04-09T14:55:05.135"/>
    <p1510:client id="{6E4AB4C2-9502-44DC-80F1-7BB7FA432CE6}" v="109" dt="2021-04-14T17:05:37.232"/>
    <p1510:client id="{7C6C5219-9D1E-4C1B-B6A7-A85AA1AB667C}" v="4" dt="2022-01-19T14:22:52.950"/>
    <p1510:client id="{7D3E00BE-9F80-48D7-A41E-5C4F01909CE9}" v="32" dt="2021-04-14T18:59:37.673"/>
    <p1510:client id="{7E8CC577-4516-475D-9371-F0452E8B311A}" v="66" dt="2021-01-19T14:45:01.903"/>
    <p1510:client id="{83D60CB9-9304-488E-80D3-1361EC277564}" v="505" dt="2021-07-29T15:06:09.306"/>
    <p1510:client id="{8A0EB35C-F5DE-4E2F-BA35-9F19B6A144BE}" v="1409" dt="2022-01-19T13:55:17.531"/>
    <p1510:client id="{8A68840A-508F-4C38-9770-4DA387D31930}" v="178" dt="2021-01-20T18:39:36.722"/>
    <p1510:client id="{905F26A6-82FA-4B77-BAFB-01E0C93CAA32}" v="855" dt="2021-07-29T11:20:54.726"/>
    <p1510:client id="{93F06EB5-9331-4D1B-A82E-86A421648DF3}" v="160" dt="2021-07-25T11:09:13.599"/>
    <p1510:client id="{9A649289-A83B-4225-AA80-6024156189D4}" v="164" dt="2021-07-24T13:30:00.225"/>
    <p1510:client id="{A1CC8A99-1C37-40CF-ACC1-44452F1EB3F1}" v="739" dt="2021-10-23T06:34:09.399"/>
    <p1510:client id="{AD032B15-0F71-483E-957B-6AC9F320B01F}" v="17" dt="2021-04-14T17:56:01.890"/>
    <p1510:client id="{B3B039F0-B392-4915-B695-682350AA90B3}" v="1744" dt="2021-01-11T17:17:48.664"/>
    <p1510:client id="{B489AF78-6F3D-4655-AA99-9A1F2B8B320F}" v="393" dt="2021-01-19T17:09:40.792"/>
    <p1510:client id="{B5D7DEA3-29F4-44E3-8E4C-C00E6BD164BF}" v="612" dt="2021-04-14T10:50:42.345"/>
    <p1510:client id="{C1098B32-3CB1-4327-9FCF-50030453DE82}" v="1757" dt="2021-01-15T17:09:51.539"/>
    <p1510:client id="{C77AE2F5-700C-4F8D-9246-F8074EF61838}" v="427" dt="2021-01-20T16:11:13.637"/>
    <p1510:client id="{CBC10434-04AA-419B-BF12-79FC8C8C82F0}" v="103" dt="2021-04-10T10:49:56.500"/>
    <p1510:client id="{CCB12814-1141-43F5-855E-308C8CD962CA}" v="386" dt="2022-01-20T18:05:26.234"/>
    <p1510:client id="{D08994B9-04A5-4E38-AB0C-9FC75549D134}" v="4" dt="2021-04-13T11:07:49.747"/>
    <p1510:client id="{DACB02B8-96C4-4A1E-B72C-58F584BB14DF}" v="3073" dt="2021-01-14T14:42:11.047"/>
    <p1510:client id="{E680E3D9-2BC1-4E55-BE50-12C58AE558DA}" v="788" dt="2021-04-10T14:19:26.643"/>
    <p1510:client id="{EA8D1E28-B087-4822-AC7E-7A17456A6641}" v="80" dt="2021-04-14T17:17:01.432"/>
    <p1510:client id="{F2187015-E43C-447D-9A2C-688D6C6A1AB0}" v="898" dt="2021-01-12T14:13:52.797"/>
    <p1510:client id="{FE47FB04-B5C1-4EDC-A6F5-2A5084FA2C9A}" v="699" dt="2021-01-15T15:25:28.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3841" autoAdjust="0"/>
  </p:normalViewPr>
  <p:slideViewPr>
    <p:cSldViewPr snapToGrid="0">
      <p:cViewPr varScale="1">
        <p:scale>
          <a:sx n="53" d="100"/>
          <a:sy n="53" d="100"/>
        </p:scale>
        <p:origin x="638" y="27"/>
      </p:cViewPr>
      <p:guideLst/>
    </p:cSldViewPr>
  </p:slideViewPr>
  <p:notesTextViewPr>
    <p:cViewPr>
      <p:scale>
        <a:sx n="1" d="1"/>
        <a:sy n="1" d="1"/>
      </p:scale>
      <p:origin x="0" y="0"/>
    </p:cViewPr>
  </p:notesTextViewPr>
  <p:sorterViewPr>
    <p:cViewPr>
      <p:scale>
        <a:sx n="100" d="100"/>
        <a:sy n="100" d="100"/>
      </p:scale>
      <p:origin x="0" y="-13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804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457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0620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2856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9536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60925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6089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8168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40618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4420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1/27/2022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876894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1/27/2022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17593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CHESSINGTON </a:t>
            </a:r>
            <a:br>
              <a:rPr lang="en-GB" dirty="0"/>
            </a:br>
            <a:r>
              <a:rPr lang="en-GB" dirty="0"/>
              <a:t>NORTH &amp; SOUTH </a:t>
            </a:r>
            <a:br>
              <a:rPr lang="en-GB" dirty="0"/>
            </a:br>
            <a:r>
              <a:rPr lang="en-GB" dirty="0"/>
              <a:t>Ward Panel Meeting</a:t>
            </a:r>
          </a:p>
        </p:txBody>
      </p:sp>
      <p:sp>
        <p:nvSpPr>
          <p:cNvPr id="3" name="Subtitle 2"/>
          <p:cNvSpPr>
            <a:spLocks noGrp="1"/>
          </p:cNvSpPr>
          <p:nvPr>
            <p:ph type="subTitle" idx="1"/>
          </p:nvPr>
        </p:nvSpPr>
        <p:spPr/>
        <p:txBody>
          <a:bodyPr/>
          <a:lstStyle/>
          <a:p>
            <a:r>
              <a:rPr lang="en-GB" dirty="0"/>
              <a:t>20th Jan 2022</a:t>
            </a:r>
          </a:p>
        </p:txBody>
      </p:sp>
    </p:spTree>
    <p:extLst>
      <p:ext uri="{BB962C8B-B14F-4D97-AF65-F5344CB8AC3E}">
        <p14:creationId xmlns:p14="http://schemas.microsoft.com/office/powerpoint/2010/main" val="826746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Chessington Smart Survey Results: Any other police issues</a:t>
            </a:r>
          </a:p>
        </p:txBody>
      </p:sp>
      <p:sp>
        <p:nvSpPr>
          <p:cNvPr id="7" name="TextBox 6">
            <a:extLst>
              <a:ext uri="{FF2B5EF4-FFF2-40B4-BE49-F238E27FC236}">
                <a16:creationId xmlns:a16="http://schemas.microsoft.com/office/drawing/2014/main" id="{CF5817FC-6056-4496-9E8E-C990B8A96136}"/>
              </a:ext>
            </a:extLst>
          </p:cNvPr>
          <p:cNvSpPr txBox="1"/>
          <p:nvPr/>
        </p:nvSpPr>
        <p:spPr>
          <a:xfrm>
            <a:off x="3527656" y="3320"/>
            <a:ext cx="8113485" cy="68172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US" sz="1900" dirty="0">
                <a:solidFill>
                  <a:srgbClr val="222222"/>
                </a:solidFill>
                <a:latin typeface="Corbel"/>
                <a:ea typeface="Roboto"/>
              </a:rPr>
              <a:t>Cat thefts are a concern, there's several Honda vehicles in </a:t>
            </a:r>
            <a:r>
              <a:rPr lang="en-US" sz="1900" dirty="0" err="1">
                <a:solidFill>
                  <a:srgbClr val="222222"/>
                </a:solidFill>
                <a:latin typeface="Corbel"/>
                <a:ea typeface="Roboto"/>
              </a:rPr>
              <a:t>Stokesby</a:t>
            </a:r>
            <a:r>
              <a:rPr lang="en-US" sz="1900" dirty="0">
                <a:solidFill>
                  <a:srgbClr val="222222"/>
                </a:solidFill>
                <a:latin typeface="Corbel"/>
                <a:ea typeface="Roboto"/>
              </a:rPr>
              <a:t> Road several have already have the cat stolen.</a:t>
            </a:r>
          </a:p>
          <a:p>
            <a:pPr>
              <a:buChar char="•"/>
            </a:pPr>
            <a:endParaRPr lang="en-US" sz="1900" dirty="0">
              <a:solidFill>
                <a:srgbClr val="4881A2"/>
              </a:solidFill>
              <a:latin typeface="Corbel"/>
              <a:ea typeface="Roboto"/>
            </a:endParaRPr>
          </a:p>
          <a:p>
            <a:pPr>
              <a:buChar char="•"/>
            </a:pPr>
            <a:r>
              <a:rPr lang="en-US" sz="1900" dirty="0">
                <a:solidFill>
                  <a:srgbClr val="222222"/>
                </a:solidFill>
                <a:latin typeface="Corbel"/>
                <a:ea typeface="Roboto"/>
              </a:rPr>
              <a:t>I would love to see a continued crack down on drug dealers on Woodgate Ave and the surrounding area.</a:t>
            </a:r>
            <a:endParaRPr lang="en-US" sz="1900">
              <a:latin typeface="Corbel"/>
            </a:endParaRPr>
          </a:p>
          <a:p>
            <a:pPr>
              <a:buChar char="•"/>
            </a:pPr>
            <a:endParaRPr lang="en-US" sz="1900" dirty="0">
              <a:solidFill>
                <a:srgbClr val="222222"/>
              </a:solidFill>
              <a:latin typeface="Corbel"/>
              <a:ea typeface="Roboto"/>
            </a:endParaRPr>
          </a:p>
          <a:p>
            <a:pPr>
              <a:buChar char="•"/>
            </a:pPr>
            <a:r>
              <a:rPr lang="en-US" sz="1900" dirty="0">
                <a:solidFill>
                  <a:srgbClr val="222222"/>
                </a:solidFill>
                <a:latin typeface="Corbel"/>
                <a:ea typeface="Roboto"/>
              </a:rPr>
              <a:t>No</a:t>
            </a:r>
          </a:p>
          <a:p>
            <a:endParaRPr lang="en-US" sz="1900" dirty="0">
              <a:solidFill>
                <a:srgbClr val="222222"/>
              </a:solidFill>
              <a:latin typeface="Corbel"/>
              <a:ea typeface="Roboto"/>
            </a:endParaRPr>
          </a:p>
          <a:p>
            <a:pPr>
              <a:buChar char="•"/>
            </a:pPr>
            <a:r>
              <a:rPr lang="en-US" sz="1900" dirty="0">
                <a:solidFill>
                  <a:srgbClr val="222222"/>
                </a:solidFill>
                <a:latin typeface="Corbel"/>
                <a:ea typeface="Roboto"/>
              </a:rPr>
              <a:t>Would like to see more of a presence on the streets</a:t>
            </a:r>
            <a:endParaRPr lang="en-US" sz="1900">
              <a:latin typeface="Corbel"/>
            </a:endParaRPr>
          </a:p>
          <a:p>
            <a:endParaRPr lang="en-US" sz="1900" dirty="0">
              <a:solidFill>
                <a:srgbClr val="222222"/>
              </a:solidFill>
              <a:latin typeface="Corbel"/>
              <a:ea typeface="Roboto"/>
            </a:endParaRPr>
          </a:p>
          <a:p>
            <a:pPr>
              <a:buChar char="•"/>
            </a:pPr>
            <a:r>
              <a:rPr lang="en-US" sz="1900" dirty="0">
                <a:solidFill>
                  <a:srgbClr val="222222"/>
                </a:solidFill>
                <a:latin typeface="Corbel"/>
                <a:ea typeface="Roboto"/>
              </a:rPr>
              <a:t>We would like to see a telephone number giving immediate access to the local police displayed widely in these shopping parades. We would also like to see police constable's or </a:t>
            </a:r>
            <a:r>
              <a:rPr lang="en-US" sz="1900" dirty="0" err="1">
                <a:solidFill>
                  <a:srgbClr val="222222"/>
                </a:solidFill>
                <a:latin typeface="Corbel"/>
                <a:ea typeface="Roboto"/>
              </a:rPr>
              <a:t>pcso's</a:t>
            </a:r>
            <a:r>
              <a:rPr lang="en-US" sz="1900" dirty="0">
                <a:solidFill>
                  <a:srgbClr val="222222"/>
                </a:solidFill>
                <a:latin typeface="Corbel"/>
                <a:ea typeface="Roboto"/>
              </a:rPr>
              <a:t> regularly patrolling these shopping parades on foot. Obviously, this would have to be related to the time that they have available for such work. If there is not enough time available for regular patrolling then we would like the police to accept this as an important problem that needs resolution.</a:t>
            </a:r>
          </a:p>
          <a:p>
            <a:pPr>
              <a:buChar char="•"/>
            </a:pPr>
            <a:endParaRPr lang="en-US" sz="1900" dirty="0">
              <a:solidFill>
                <a:srgbClr val="222222"/>
              </a:solidFill>
              <a:latin typeface="Corbel"/>
              <a:ea typeface="Roboto"/>
            </a:endParaRPr>
          </a:p>
          <a:p>
            <a:pPr>
              <a:buFont typeface="Arial"/>
              <a:buChar char="•"/>
            </a:pPr>
            <a:r>
              <a:rPr lang="en-US" sz="1900" dirty="0">
                <a:latin typeface="Corbel"/>
                <a:ea typeface="+mn-lt"/>
                <a:cs typeface="+mn-lt"/>
              </a:rPr>
              <a:t>Wish there was more police to deal with low level issues. Clearly you are not currently resourced to do that so minor offences get ignored causing a general shift in social habits because some will always want to push the boundaries.</a:t>
            </a:r>
            <a:endParaRPr lang="en-US" sz="1900">
              <a:solidFill>
                <a:srgbClr val="222222"/>
              </a:solidFill>
              <a:latin typeface="Corbel"/>
              <a:ea typeface="Roboto"/>
              <a:cs typeface="+mn-lt"/>
            </a:endParaRPr>
          </a:p>
          <a:p>
            <a:pPr>
              <a:buFont typeface="Arial"/>
              <a:buChar char="•"/>
            </a:pPr>
            <a:endParaRPr lang="en-US" sz="1900" dirty="0">
              <a:solidFill>
                <a:srgbClr val="000000"/>
              </a:solidFill>
              <a:latin typeface="Corbel"/>
              <a:ea typeface="Roboto"/>
            </a:endParaRPr>
          </a:p>
          <a:p>
            <a:pPr>
              <a:buFont typeface="Arial"/>
              <a:buChar char="•"/>
            </a:pPr>
            <a:r>
              <a:rPr lang="en-US" sz="1900" dirty="0">
                <a:latin typeface="Corbel"/>
                <a:ea typeface="+mn-lt"/>
                <a:cs typeface="+mn-lt"/>
              </a:rPr>
              <a:t>No I often see local </a:t>
            </a:r>
            <a:r>
              <a:rPr lang="en-US" sz="1900" dirty="0" err="1">
                <a:latin typeface="Corbel"/>
                <a:ea typeface="+mn-lt"/>
                <a:cs typeface="+mn-lt"/>
              </a:rPr>
              <a:t>pcc</a:t>
            </a:r>
            <a:r>
              <a:rPr lang="en-US" sz="1900" dirty="0">
                <a:latin typeface="Corbel"/>
                <a:ea typeface="+mn-lt"/>
                <a:cs typeface="+mn-lt"/>
              </a:rPr>
              <a:t> on his walk around</a:t>
            </a:r>
            <a:endParaRPr lang="en-US" sz="1900" dirty="0">
              <a:solidFill>
                <a:srgbClr val="000000"/>
              </a:solidFill>
              <a:latin typeface="Corbel"/>
              <a:ea typeface="Roboto"/>
            </a:endParaRPr>
          </a:p>
        </p:txBody>
      </p:sp>
    </p:spTree>
    <p:extLst>
      <p:ext uri="{BB962C8B-B14F-4D97-AF65-F5344CB8AC3E}">
        <p14:creationId xmlns:p14="http://schemas.microsoft.com/office/powerpoint/2010/main" val="314394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Chessington Smart Survey Results: Thoughts on local team</a:t>
            </a:r>
          </a:p>
        </p:txBody>
      </p:sp>
      <p:sp>
        <p:nvSpPr>
          <p:cNvPr id="3" name="TextBox 2">
            <a:extLst>
              <a:ext uri="{FF2B5EF4-FFF2-40B4-BE49-F238E27FC236}">
                <a16:creationId xmlns:a16="http://schemas.microsoft.com/office/drawing/2014/main" id="{FAF086CB-37F9-4589-88C6-939303E9FB09}"/>
              </a:ext>
            </a:extLst>
          </p:cNvPr>
          <p:cNvSpPr txBox="1"/>
          <p:nvPr/>
        </p:nvSpPr>
        <p:spPr>
          <a:xfrm>
            <a:off x="3722093" y="1056803"/>
            <a:ext cx="7768771" cy="53707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US" sz="1900" dirty="0">
                <a:latin typeface="Corbel"/>
                <a:ea typeface="Roboto"/>
              </a:rPr>
              <a:t>I used to see the Police team but rarely these days, I do sometimes see PCSO's who are good for engagement but are little or no threat to large groups smoking cannabis or causing ASB, it gets to the stage where I feel sorry for the PCSO having no PPE should he/she need to deal with any public order.</a:t>
            </a:r>
          </a:p>
          <a:p>
            <a:pPr>
              <a:buChar char="•"/>
            </a:pPr>
            <a:endParaRPr lang="en-US" sz="1900" dirty="0">
              <a:latin typeface="Corbel"/>
              <a:ea typeface="Roboto"/>
            </a:endParaRPr>
          </a:p>
          <a:p>
            <a:pPr>
              <a:buChar char="•"/>
            </a:pPr>
            <a:r>
              <a:rPr lang="en-US" sz="1900" dirty="0">
                <a:latin typeface="Corbel"/>
                <a:ea typeface="Roboto"/>
              </a:rPr>
              <a:t>I do wish there was more of a police presence during the day and at night time.</a:t>
            </a:r>
          </a:p>
          <a:p>
            <a:pPr>
              <a:buChar char="•"/>
            </a:pPr>
            <a:endParaRPr lang="en-US" sz="1900" dirty="0">
              <a:latin typeface="Corbel"/>
              <a:ea typeface="Roboto"/>
            </a:endParaRPr>
          </a:p>
          <a:p>
            <a:pPr>
              <a:buChar char="•"/>
            </a:pPr>
            <a:r>
              <a:rPr lang="en-US" sz="1900" dirty="0">
                <a:latin typeface="Corbel"/>
                <a:ea typeface="Roboto"/>
              </a:rPr>
              <a:t>I love my area and am always pleased to see Police foot patrols</a:t>
            </a:r>
          </a:p>
          <a:p>
            <a:pPr>
              <a:buChar char="•"/>
            </a:pPr>
            <a:endParaRPr lang="en-US" sz="1900" dirty="0">
              <a:latin typeface="Corbel"/>
              <a:ea typeface="Roboto"/>
            </a:endParaRPr>
          </a:p>
          <a:p>
            <a:pPr>
              <a:buChar char="•"/>
            </a:pPr>
            <a:r>
              <a:rPr lang="en-US" sz="1900" dirty="0">
                <a:latin typeface="Corbel"/>
                <a:ea typeface="Roboto"/>
              </a:rPr>
              <a:t>Again would like to see more street presence</a:t>
            </a:r>
          </a:p>
          <a:p>
            <a:pPr>
              <a:buChar char="•"/>
            </a:pPr>
            <a:endParaRPr lang="en-US" sz="1900" dirty="0">
              <a:latin typeface="Corbel"/>
              <a:ea typeface="Roboto"/>
            </a:endParaRPr>
          </a:p>
          <a:p>
            <a:pPr>
              <a:buFont typeface="Arial"/>
              <a:buChar char="•"/>
            </a:pPr>
            <a:r>
              <a:rPr lang="en-US" sz="1900" dirty="0">
                <a:latin typeface="Corbel"/>
                <a:ea typeface="Roboto"/>
              </a:rPr>
              <a:t>Thank you for all your hard work but would like to see a much higher presence in all areas of </a:t>
            </a:r>
            <a:r>
              <a:rPr lang="en-US" sz="1900" dirty="0" err="1">
                <a:latin typeface="Corbel"/>
                <a:ea typeface="Roboto"/>
              </a:rPr>
              <a:t>Chessington</a:t>
            </a:r>
            <a:r>
              <a:rPr lang="en-US" sz="1900" dirty="0">
                <a:latin typeface="Corbel"/>
                <a:ea typeface="Roboto"/>
              </a:rPr>
              <a:t>.</a:t>
            </a:r>
          </a:p>
          <a:p>
            <a:endParaRPr lang="en-US" sz="1600" dirty="0">
              <a:latin typeface="Roboto"/>
              <a:ea typeface="Roboto"/>
            </a:endParaRPr>
          </a:p>
          <a:p>
            <a:pPr>
              <a:buFont typeface="Arial"/>
              <a:buChar char="•"/>
            </a:pPr>
            <a:endParaRPr lang="en-US" sz="1600" dirty="0">
              <a:latin typeface="Roboto"/>
              <a:ea typeface="Roboto"/>
            </a:endParaRPr>
          </a:p>
          <a:p>
            <a:pPr>
              <a:buFont typeface="Arial"/>
              <a:buChar char="•"/>
            </a:pPr>
            <a:endParaRPr lang="en-US" sz="1200" dirty="0">
              <a:solidFill>
                <a:srgbClr val="000000"/>
              </a:solidFill>
              <a:latin typeface="Roboto"/>
              <a:ea typeface="Roboto"/>
            </a:endParaRPr>
          </a:p>
          <a:p>
            <a:pPr>
              <a:buChar char="•"/>
            </a:pPr>
            <a:endParaRPr lang="en-US" sz="1400" dirty="0">
              <a:solidFill>
                <a:srgbClr val="222222"/>
              </a:solidFill>
              <a:latin typeface="Roboto"/>
              <a:ea typeface="Roboto"/>
            </a:endParaRPr>
          </a:p>
        </p:txBody>
      </p:sp>
    </p:spTree>
    <p:extLst>
      <p:ext uri="{BB962C8B-B14F-4D97-AF65-F5344CB8AC3E}">
        <p14:creationId xmlns:p14="http://schemas.microsoft.com/office/powerpoint/2010/main" val="2544459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2186E-E49C-417A-A8DA-2224C6E430DC}"/>
              </a:ext>
            </a:extLst>
          </p:cNvPr>
          <p:cNvSpPr>
            <a:spLocks noGrp="1"/>
          </p:cNvSpPr>
          <p:nvPr>
            <p:ph type="title"/>
          </p:nvPr>
        </p:nvSpPr>
        <p:spPr/>
        <p:txBody>
          <a:bodyPr/>
          <a:lstStyle/>
          <a:p>
            <a:r>
              <a:rPr lang="en-GB" dirty="0">
                <a:ea typeface="+mj-lt"/>
                <a:cs typeface="+mj-lt"/>
              </a:rPr>
              <a:t>Chessington Smart Survey Results: Thoughts on local team</a:t>
            </a:r>
            <a:endParaRPr lang="en-US" dirty="0"/>
          </a:p>
        </p:txBody>
      </p:sp>
      <p:sp>
        <p:nvSpPr>
          <p:cNvPr id="3" name="Content Placeholder 2">
            <a:extLst>
              <a:ext uri="{FF2B5EF4-FFF2-40B4-BE49-F238E27FC236}">
                <a16:creationId xmlns:a16="http://schemas.microsoft.com/office/drawing/2014/main" id="{D1CA9AB7-0024-401C-B69E-D9EF3B571804}"/>
              </a:ext>
            </a:extLst>
          </p:cNvPr>
          <p:cNvSpPr>
            <a:spLocks noGrp="1"/>
          </p:cNvSpPr>
          <p:nvPr>
            <p:ph idx="1"/>
          </p:nvPr>
        </p:nvSpPr>
        <p:spPr/>
        <p:txBody>
          <a:bodyPr>
            <a:normAutofit fontScale="92500" lnSpcReduction="20000"/>
          </a:bodyPr>
          <a:lstStyle/>
          <a:p>
            <a:pPr>
              <a:lnSpc>
                <a:spcPct val="100000"/>
              </a:lnSpc>
              <a:spcBef>
                <a:spcPts val="0"/>
              </a:spcBef>
              <a:buFont typeface="Arial,Sans-Serif" pitchFamily="18" charset="2"/>
              <a:buChar char="•"/>
            </a:pPr>
            <a:r>
              <a:rPr lang="en-US" dirty="0">
                <a:solidFill>
                  <a:schemeClr val="tx1"/>
                </a:solidFill>
                <a:ea typeface="+mn-lt"/>
                <a:cs typeface="+mn-lt"/>
              </a:rPr>
              <a:t>We are very pleased that as the covid related restrictions are being relaxed and the future of local police engagement with the community is being considered. We hope that a significant number of meeting's with the community will be undertaken in the immediate future. We think that the community and police relationship has seriously withered in the last two years.</a:t>
            </a:r>
          </a:p>
          <a:p>
            <a:pPr>
              <a:lnSpc>
                <a:spcPct val="100000"/>
              </a:lnSpc>
              <a:spcBef>
                <a:spcPts val="0"/>
              </a:spcBef>
              <a:buFont typeface="Arial,Sans-Serif" pitchFamily="18" charset="2"/>
              <a:buChar char="•"/>
            </a:pPr>
            <a:endParaRPr lang="en-US" dirty="0">
              <a:solidFill>
                <a:schemeClr val="tx1"/>
              </a:solidFill>
              <a:ea typeface="+mn-lt"/>
              <a:cs typeface="+mn-lt"/>
            </a:endParaRPr>
          </a:p>
          <a:p>
            <a:pPr>
              <a:lnSpc>
                <a:spcPct val="100000"/>
              </a:lnSpc>
              <a:spcBef>
                <a:spcPts val="0"/>
              </a:spcBef>
              <a:buFont typeface="Arial,Sans-Serif" pitchFamily="18" charset="2"/>
              <a:buChar char="•"/>
            </a:pPr>
            <a:r>
              <a:rPr lang="en-US" dirty="0" err="1">
                <a:solidFill>
                  <a:schemeClr val="tx1"/>
                </a:solidFill>
                <a:ea typeface="+mn-lt"/>
                <a:cs typeface="+mn-lt"/>
              </a:rPr>
              <a:t>Dont</a:t>
            </a:r>
            <a:r>
              <a:rPr lang="en-US" dirty="0">
                <a:solidFill>
                  <a:schemeClr val="tx1"/>
                </a:solidFill>
                <a:ea typeface="+mn-lt"/>
                <a:cs typeface="+mn-lt"/>
              </a:rPr>
              <a:t> see too much of the local team but I am sure they do what they can.</a:t>
            </a:r>
          </a:p>
          <a:p>
            <a:pPr>
              <a:lnSpc>
                <a:spcPct val="100000"/>
              </a:lnSpc>
              <a:spcBef>
                <a:spcPts val="0"/>
              </a:spcBef>
              <a:buFont typeface="Arial,Sans-Serif" pitchFamily="18" charset="2"/>
              <a:buChar char="•"/>
            </a:pPr>
            <a:endParaRPr lang="en-US" dirty="0">
              <a:solidFill>
                <a:schemeClr val="tx1"/>
              </a:solidFill>
              <a:ea typeface="+mn-lt"/>
              <a:cs typeface="+mn-lt"/>
            </a:endParaRPr>
          </a:p>
          <a:p>
            <a:pPr>
              <a:lnSpc>
                <a:spcPct val="100000"/>
              </a:lnSpc>
              <a:spcBef>
                <a:spcPts val="0"/>
              </a:spcBef>
              <a:buFont typeface="Arial,Sans-Serif" pitchFamily="18" charset="2"/>
              <a:buChar char="•"/>
            </a:pPr>
            <a:r>
              <a:rPr lang="en-US" dirty="0">
                <a:solidFill>
                  <a:schemeClr val="tx1"/>
                </a:solidFill>
                <a:ea typeface="+mn-lt"/>
                <a:cs typeface="+mn-lt"/>
              </a:rPr>
              <a:t>Our local guy is always friendly</a:t>
            </a:r>
            <a:br>
              <a:rPr lang="en-US" dirty="0">
                <a:solidFill>
                  <a:schemeClr val="tx1"/>
                </a:solidFill>
                <a:ea typeface="+mn-lt"/>
                <a:cs typeface="+mn-lt"/>
              </a:rPr>
            </a:br>
            <a:r>
              <a:rPr lang="en-US" dirty="0">
                <a:solidFill>
                  <a:schemeClr val="tx1"/>
                </a:solidFill>
                <a:ea typeface="+mn-lt"/>
                <a:cs typeface="+mn-lt"/>
              </a:rPr>
              <a:t>And always got a smile on his face.</a:t>
            </a:r>
            <a:br>
              <a:rPr lang="en-US" dirty="0">
                <a:solidFill>
                  <a:schemeClr val="tx1"/>
                </a:solidFill>
                <a:ea typeface="+mn-lt"/>
                <a:cs typeface="+mn-lt"/>
              </a:rPr>
            </a:br>
            <a:r>
              <a:rPr lang="en-US" dirty="0">
                <a:solidFill>
                  <a:schemeClr val="tx1"/>
                </a:solidFill>
                <a:ea typeface="+mn-lt"/>
                <a:cs typeface="+mn-lt"/>
              </a:rPr>
              <a:t>I think he has made a big difference to the area.</a:t>
            </a:r>
            <a:br>
              <a:rPr lang="en-US" dirty="0">
                <a:solidFill>
                  <a:schemeClr val="tx1"/>
                </a:solidFill>
                <a:ea typeface="+mn-lt"/>
                <a:cs typeface="+mn-lt"/>
              </a:rPr>
            </a:br>
            <a:r>
              <a:rPr lang="en-US" dirty="0">
                <a:solidFill>
                  <a:schemeClr val="tx1"/>
                </a:solidFill>
                <a:ea typeface="+mn-lt"/>
                <a:cs typeface="+mn-lt"/>
              </a:rPr>
              <a:t>Being near our local schools has helped with bad parking </a:t>
            </a:r>
            <a:r>
              <a:rPr lang="en-US" dirty="0" err="1">
                <a:solidFill>
                  <a:schemeClr val="tx1"/>
                </a:solidFill>
                <a:ea typeface="+mn-lt"/>
                <a:cs typeface="+mn-lt"/>
              </a:rPr>
              <a:t>etc</a:t>
            </a:r>
            <a:endParaRPr lang="en-US" dirty="0">
              <a:solidFill>
                <a:schemeClr val="tx1"/>
              </a:solidFill>
              <a:ea typeface="+mn-lt"/>
              <a:cs typeface="+mn-lt"/>
            </a:endParaRPr>
          </a:p>
          <a:p>
            <a:pPr>
              <a:lnSpc>
                <a:spcPct val="100000"/>
              </a:lnSpc>
              <a:spcBef>
                <a:spcPts val="0"/>
              </a:spcBef>
              <a:buFont typeface="Arial,Sans-Serif" pitchFamily="18" charset="2"/>
              <a:buChar char="•"/>
            </a:pPr>
            <a:endParaRPr lang="en-US" dirty="0">
              <a:solidFill>
                <a:schemeClr val="tx1"/>
              </a:solidFill>
              <a:ea typeface="+mn-lt"/>
              <a:cs typeface="+mn-lt"/>
            </a:endParaRPr>
          </a:p>
          <a:p>
            <a:pPr>
              <a:lnSpc>
                <a:spcPct val="100000"/>
              </a:lnSpc>
              <a:spcBef>
                <a:spcPts val="0"/>
              </a:spcBef>
              <a:buFont typeface="Arial,Sans-Serif" pitchFamily="18" charset="2"/>
              <a:buChar char="•"/>
            </a:pPr>
            <a:r>
              <a:rPr lang="en-US" dirty="0">
                <a:solidFill>
                  <a:schemeClr val="tx1"/>
                </a:solidFill>
                <a:ea typeface="+mn-lt"/>
                <a:cs typeface="+mn-lt"/>
              </a:rPr>
              <a:t>It's always nice to see a 'Bobby on the beat'. Thank you</a:t>
            </a:r>
          </a:p>
          <a:p>
            <a:pPr>
              <a:lnSpc>
                <a:spcPct val="100000"/>
              </a:lnSpc>
              <a:spcBef>
                <a:spcPts val="0"/>
              </a:spcBef>
            </a:pPr>
            <a:endParaRPr lang="en-US" dirty="0">
              <a:solidFill>
                <a:schemeClr val="tx1"/>
              </a:solidFill>
              <a:ea typeface="+mn-lt"/>
              <a:cs typeface="+mn-lt"/>
            </a:endParaRPr>
          </a:p>
          <a:p>
            <a:pPr>
              <a:lnSpc>
                <a:spcPct val="100000"/>
              </a:lnSpc>
              <a:spcBef>
                <a:spcPts val="0"/>
              </a:spcBef>
              <a:buFont typeface="Arial,Sans-Serif" pitchFamily="18" charset="2"/>
              <a:buChar char="•"/>
            </a:pPr>
            <a:r>
              <a:rPr lang="en-US" dirty="0">
                <a:solidFill>
                  <a:schemeClr val="tx1"/>
                </a:solidFill>
                <a:ea typeface="+mn-lt"/>
                <a:cs typeface="+mn-lt"/>
              </a:rPr>
              <a:t>I know that budgets are tight, but it would be nice to see the Bobby on the beat more often. Usually the only time I see a policeman is when he’s whizzing past with blues and twos.</a:t>
            </a:r>
            <a:endParaRPr lang="en-GB">
              <a:solidFill>
                <a:schemeClr val="tx1"/>
              </a:solidFill>
            </a:endParaRPr>
          </a:p>
        </p:txBody>
      </p:sp>
    </p:spTree>
    <p:extLst>
      <p:ext uri="{BB962C8B-B14F-4D97-AF65-F5344CB8AC3E}">
        <p14:creationId xmlns:p14="http://schemas.microsoft.com/office/powerpoint/2010/main" val="196863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Smart survey – ward priorities &amp; promises</a:t>
            </a:r>
          </a:p>
        </p:txBody>
      </p:sp>
      <p:sp>
        <p:nvSpPr>
          <p:cNvPr id="3" name="Content Placeholder 2"/>
          <p:cNvSpPr>
            <a:spLocks noGrp="1"/>
          </p:cNvSpPr>
          <p:nvPr>
            <p:ph idx="1"/>
          </p:nvPr>
        </p:nvSpPr>
        <p:spPr>
          <a:xfrm>
            <a:off x="3725494" y="1295428"/>
            <a:ext cx="4109050" cy="2964037"/>
          </a:xfrm>
        </p:spPr>
        <p:txBody>
          <a:bodyPr>
            <a:normAutofit/>
          </a:bodyPr>
          <a:lstStyle/>
          <a:p>
            <a:pPr marL="0" indent="0">
              <a:buNone/>
            </a:pPr>
            <a:r>
              <a:rPr lang="en-GB" sz="2600" b="1" u="sng" dirty="0">
                <a:solidFill>
                  <a:schemeClr val="tx1"/>
                </a:solidFill>
              </a:rPr>
              <a:t>CHESSINGTON NORTH</a:t>
            </a:r>
          </a:p>
          <a:p>
            <a:pPr marL="0" indent="0">
              <a:buNone/>
            </a:pPr>
            <a:r>
              <a:rPr lang="en-GB" sz="2600" b="1" u="sng" dirty="0">
                <a:solidFill>
                  <a:schemeClr val="tx1"/>
                </a:solidFill>
              </a:rPr>
              <a:t>Priorities:</a:t>
            </a:r>
            <a:endParaRPr lang="en-GB">
              <a:solidFill>
                <a:schemeClr val="tx1"/>
              </a:solidFill>
            </a:endParaRPr>
          </a:p>
          <a:p>
            <a:pPr marL="342900" indent="-342900"/>
            <a:r>
              <a:rPr lang="en-GB" sz="2400" dirty="0">
                <a:solidFill>
                  <a:schemeClr val="tx1"/>
                </a:solidFill>
              </a:rPr>
              <a:t>Parks and open spaces </a:t>
            </a:r>
          </a:p>
          <a:p>
            <a:pPr marL="342900" indent="-342900"/>
            <a:r>
              <a:rPr lang="en-GB" sz="2400" dirty="0">
                <a:solidFill>
                  <a:schemeClr val="tx1"/>
                </a:solidFill>
              </a:rPr>
              <a:t>Drugs &amp; ASB</a:t>
            </a:r>
          </a:p>
          <a:p>
            <a:pPr marL="342900" indent="-342900"/>
            <a:r>
              <a:rPr lang="en-GB" sz="2400" dirty="0">
                <a:solidFill>
                  <a:schemeClr val="tx1"/>
                </a:solidFill>
              </a:rPr>
              <a:t>Burglaries</a:t>
            </a:r>
          </a:p>
          <a:p>
            <a:pPr marL="342900" indent="-342900"/>
            <a:endParaRPr lang="en-GB" dirty="0"/>
          </a:p>
          <a:p>
            <a:pPr marL="0" indent="0">
              <a:buNone/>
            </a:pPr>
            <a:endParaRPr lang="en-GB" sz="2600" b="1" u="sng" dirty="0"/>
          </a:p>
          <a:p>
            <a:pPr marL="0" indent="0">
              <a:buNone/>
            </a:pPr>
            <a:endParaRPr lang="en-GB" dirty="0"/>
          </a:p>
        </p:txBody>
      </p:sp>
      <p:sp>
        <p:nvSpPr>
          <p:cNvPr id="5" name="Content Placeholder 2">
            <a:extLst>
              <a:ext uri="{FF2B5EF4-FFF2-40B4-BE49-F238E27FC236}">
                <a16:creationId xmlns:a16="http://schemas.microsoft.com/office/drawing/2014/main" id="{3EA49BBA-DA10-4173-9BDF-5DBD1A95C8B3}"/>
              </a:ext>
            </a:extLst>
          </p:cNvPr>
          <p:cNvSpPr txBox="1">
            <a:spLocks/>
          </p:cNvSpPr>
          <p:nvPr/>
        </p:nvSpPr>
        <p:spPr>
          <a:xfrm>
            <a:off x="8124966" y="849731"/>
            <a:ext cx="3620219" cy="3409735"/>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r>
              <a:rPr lang="en-GB" sz="2600" b="1" u="sng" dirty="0">
                <a:solidFill>
                  <a:schemeClr val="tx1"/>
                </a:solidFill>
              </a:rPr>
              <a:t>CHESSINGTON SOUTH</a:t>
            </a:r>
          </a:p>
          <a:p>
            <a:pPr marL="0" indent="0">
              <a:buFont typeface="Wingdings 2" pitchFamily="18" charset="2"/>
              <a:buNone/>
            </a:pPr>
            <a:r>
              <a:rPr lang="en-GB" sz="2600" b="1" u="sng" dirty="0">
                <a:solidFill>
                  <a:schemeClr val="tx1"/>
                </a:solidFill>
              </a:rPr>
              <a:t>Priorities:</a:t>
            </a:r>
            <a:endParaRPr lang="en-GB">
              <a:solidFill>
                <a:schemeClr val="tx1"/>
              </a:solidFill>
            </a:endParaRPr>
          </a:p>
          <a:p>
            <a:pPr marL="342900" indent="-342900"/>
            <a:r>
              <a:rPr lang="en-GB" sz="2400" dirty="0">
                <a:solidFill>
                  <a:schemeClr val="tx1"/>
                </a:solidFill>
              </a:rPr>
              <a:t>Parks and open spaces</a:t>
            </a:r>
          </a:p>
          <a:p>
            <a:pPr marL="342900" indent="-342900"/>
            <a:r>
              <a:rPr lang="en-GB" sz="2400" dirty="0">
                <a:solidFill>
                  <a:schemeClr val="tx1"/>
                </a:solidFill>
              </a:rPr>
              <a:t>Drugs &amp; ASB</a:t>
            </a:r>
          </a:p>
          <a:p>
            <a:pPr marL="342900" indent="-342900"/>
            <a:r>
              <a:rPr lang="en-GB" sz="2400" dirty="0">
                <a:solidFill>
                  <a:schemeClr val="tx1"/>
                </a:solidFill>
              </a:rPr>
              <a:t>Burglaries</a:t>
            </a:r>
          </a:p>
          <a:p>
            <a:pPr marL="0" indent="0">
              <a:buNone/>
            </a:pPr>
            <a:endParaRPr lang="en-GB" dirty="0"/>
          </a:p>
          <a:p>
            <a:pPr marL="0" indent="0">
              <a:buFont typeface="Wingdings 2" pitchFamily="18" charset="2"/>
              <a:buNone/>
            </a:pPr>
            <a:endParaRPr lang="en-GB" dirty="0"/>
          </a:p>
        </p:txBody>
      </p:sp>
      <p:sp>
        <p:nvSpPr>
          <p:cNvPr id="6" name="TextBox 5">
            <a:extLst>
              <a:ext uri="{FF2B5EF4-FFF2-40B4-BE49-F238E27FC236}">
                <a16:creationId xmlns:a16="http://schemas.microsoft.com/office/drawing/2014/main" id="{C71EDDFB-5EA3-4086-86B8-655D4EC5538D}"/>
              </a:ext>
            </a:extLst>
          </p:cNvPr>
          <p:cNvSpPr txBox="1"/>
          <p:nvPr/>
        </p:nvSpPr>
        <p:spPr>
          <a:xfrm>
            <a:off x="3847380" y="4321834"/>
            <a:ext cx="6668218" cy="15204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200"/>
              </a:spcBef>
            </a:pPr>
            <a:r>
              <a:rPr lang="en-GB" sz="2400" b="1" u="sng" dirty="0">
                <a:ea typeface="+mn-lt"/>
                <a:cs typeface="+mn-lt"/>
              </a:rPr>
              <a:t>Our promises: </a:t>
            </a:r>
            <a:endParaRPr lang="en-US" sz="2400">
              <a:ea typeface="+mn-lt"/>
              <a:cs typeface="+mn-lt"/>
            </a:endParaRPr>
          </a:p>
          <a:p>
            <a:pPr marL="285750" indent="-285750">
              <a:lnSpc>
                <a:spcPct val="90000"/>
              </a:lnSpc>
              <a:spcBef>
                <a:spcPts val="1200"/>
              </a:spcBef>
              <a:buFont typeface="Arial"/>
              <a:buChar char="•"/>
            </a:pPr>
            <a:r>
              <a:rPr lang="en-GB" sz="2400" dirty="0">
                <a:ea typeface="+mn-lt"/>
                <a:cs typeface="+mn-lt"/>
              </a:rPr>
              <a:t>Engagement &amp; visible presence: visits to schools, ward panel meetings and social media.</a:t>
            </a:r>
            <a:endParaRPr lang="en-GB" sz="2400" dirty="0"/>
          </a:p>
          <a:p>
            <a:pPr algn="l"/>
            <a:endParaRPr lang="en-GB" dirty="0"/>
          </a:p>
        </p:txBody>
      </p:sp>
    </p:spTree>
    <p:extLst>
      <p:ext uri="{BB962C8B-B14F-4D97-AF65-F5344CB8AC3E}">
        <p14:creationId xmlns:p14="http://schemas.microsoft.com/office/powerpoint/2010/main" val="1308901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82B1-C076-41F7-919E-63A07A03297A}"/>
              </a:ext>
            </a:extLst>
          </p:cNvPr>
          <p:cNvSpPr>
            <a:spLocks noGrp="1"/>
          </p:cNvSpPr>
          <p:nvPr>
            <p:ph type="title"/>
          </p:nvPr>
        </p:nvSpPr>
        <p:spPr/>
        <p:txBody>
          <a:bodyPr/>
          <a:lstStyle/>
          <a:p>
            <a:r>
              <a:rPr lang="en-GB" dirty="0"/>
              <a:t>Speed Watch </a:t>
            </a:r>
          </a:p>
        </p:txBody>
      </p:sp>
      <p:sp>
        <p:nvSpPr>
          <p:cNvPr id="3" name="Content Placeholder 2">
            <a:extLst>
              <a:ext uri="{FF2B5EF4-FFF2-40B4-BE49-F238E27FC236}">
                <a16:creationId xmlns:a16="http://schemas.microsoft.com/office/drawing/2014/main" id="{A4DDF6E3-1E6E-4D97-BAB4-393EDDFCF7FD}"/>
              </a:ext>
            </a:extLst>
          </p:cNvPr>
          <p:cNvSpPr>
            <a:spLocks noGrp="1"/>
          </p:cNvSpPr>
          <p:nvPr>
            <p:ph idx="1"/>
          </p:nvPr>
        </p:nvSpPr>
        <p:spPr/>
        <p:txBody>
          <a:bodyPr>
            <a:normAutofit/>
          </a:bodyPr>
          <a:lstStyle/>
          <a:p>
            <a:r>
              <a:rPr lang="en-GB" sz="3200" dirty="0">
                <a:solidFill>
                  <a:schemeClr val="tx1"/>
                </a:solidFill>
              </a:rPr>
              <a:t>Reminder that you can sign up for Speed Watch – resident run initiative in areas </a:t>
            </a:r>
          </a:p>
          <a:p>
            <a:r>
              <a:rPr lang="en-GB" sz="3200" dirty="0">
                <a:solidFill>
                  <a:schemeClr val="tx1"/>
                </a:solidFill>
              </a:rPr>
              <a:t>Please drop an email to ward inboxes if you are interested.</a:t>
            </a:r>
            <a:r>
              <a:rPr lang="en-GB" sz="2800" dirty="0">
                <a:solidFill>
                  <a:schemeClr val="tx1"/>
                </a:solidFill>
              </a:rPr>
              <a:t> </a:t>
            </a:r>
          </a:p>
        </p:txBody>
      </p:sp>
    </p:spTree>
    <p:extLst>
      <p:ext uri="{BB962C8B-B14F-4D97-AF65-F5344CB8AC3E}">
        <p14:creationId xmlns:p14="http://schemas.microsoft.com/office/powerpoint/2010/main" val="2095917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Get in contact!  </a:t>
            </a:r>
          </a:p>
        </p:txBody>
      </p:sp>
      <p:sp>
        <p:nvSpPr>
          <p:cNvPr id="6" name="TextBox 5">
            <a:extLst>
              <a:ext uri="{FF2B5EF4-FFF2-40B4-BE49-F238E27FC236}">
                <a16:creationId xmlns:a16="http://schemas.microsoft.com/office/drawing/2014/main" id="{26138099-0723-40AB-89DB-F8B13D79C42F}"/>
              </a:ext>
            </a:extLst>
          </p:cNvPr>
          <p:cNvSpPr txBox="1"/>
          <p:nvPr/>
        </p:nvSpPr>
        <p:spPr>
          <a:xfrm>
            <a:off x="3703608" y="900023"/>
            <a:ext cx="715704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err="1">
                <a:ea typeface="+mn-lt"/>
                <a:cs typeface="+mn-lt"/>
              </a:rPr>
              <a:t>Chessington</a:t>
            </a:r>
            <a:r>
              <a:rPr lang="en-US" sz="2400" b="1" u="sng" dirty="0">
                <a:ea typeface="+mn-lt"/>
                <a:cs typeface="+mn-lt"/>
              </a:rPr>
              <a:t> Nort</a:t>
            </a:r>
            <a:r>
              <a:rPr lang="en-US" sz="2400" b="1" dirty="0">
                <a:ea typeface="+mn-lt"/>
                <a:cs typeface="+mn-lt"/>
              </a:rPr>
              <a:t>h</a:t>
            </a:r>
          </a:p>
          <a:p>
            <a:r>
              <a:rPr lang="en-US" sz="2400" b="1" dirty="0">
                <a:ea typeface="+mn-lt"/>
                <a:cs typeface="+mn-lt"/>
              </a:rPr>
              <a:t>Tel:</a:t>
            </a:r>
            <a:r>
              <a:rPr lang="en-US" sz="2400" dirty="0">
                <a:ea typeface="+mn-lt"/>
                <a:cs typeface="+mn-lt"/>
              </a:rPr>
              <a:t> 07342 713970 </a:t>
            </a:r>
            <a:endParaRPr lang="en-US" sz="2400"/>
          </a:p>
          <a:p>
            <a:endParaRPr lang="en-GB" sz="2400" b="1" dirty="0">
              <a:ea typeface="+mn-lt"/>
              <a:cs typeface="+mn-lt"/>
            </a:endParaRPr>
          </a:p>
          <a:p>
            <a:r>
              <a:rPr lang="en-GB" sz="2400" b="1" dirty="0">
                <a:ea typeface="+mn-lt"/>
                <a:cs typeface="+mn-lt"/>
              </a:rPr>
              <a:t>Email: </a:t>
            </a:r>
            <a:r>
              <a:rPr lang="en-GB" sz="2400" b="1" dirty="0">
                <a:ea typeface="+mn-lt"/>
                <a:cs typeface="+mn-lt"/>
                <a:hlinkClick r:id="rId2">
                  <a:extLst>
                    <a:ext uri="{A12FA001-AC4F-418D-AE19-62706E023703}">
                      <ahyp:hlinkClr xmlns:ahyp="http://schemas.microsoft.com/office/drawing/2018/hyperlinkcolor" val="tx"/>
                    </a:ext>
                  </a:extLst>
                </a:hlinkClick>
              </a:rPr>
              <a:t>ChessingtonNorth</a:t>
            </a:r>
            <a:r>
              <a:rPr lang="en-GB" sz="2400" dirty="0">
                <a:ea typeface="+mn-lt"/>
                <a:cs typeface="+mn-lt"/>
                <a:hlinkClick r:id="rId2">
                  <a:extLst>
                    <a:ext uri="{A12FA001-AC4F-418D-AE19-62706E023703}">
                      <ahyp:hlinkClr xmlns:ahyp="http://schemas.microsoft.com/office/drawing/2018/hyperlinkcolor" val="tx"/>
                    </a:ext>
                  </a:extLst>
                </a:hlinkClick>
              </a:rPr>
              <a:t>@met.police.uk</a:t>
            </a:r>
            <a:r>
              <a:rPr lang="en-GB" sz="2400" dirty="0">
                <a:ea typeface="+mn-lt"/>
                <a:cs typeface="+mn-lt"/>
              </a:rPr>
              <a:t> </a:t>
            </a:r>
            <a:endParaRPr lang="en-GB" sz="2400"/>
          </a:p>
          <a:p>
            <a:r>
              <a:rPr lang="en-GB" sz="2400" b="1" dirty="0">
                <a:ea typeface="+mn-lt"/>
                <a:cs typeface="+mn-lt"/>
              </a:rPr>
              <a:t> </a:t>
            </a:r>
            <a:r>
              <a:rPr lang="en-GB" sz="2400" dirty="0">
                <a:ea typeface="+mn-lt"/>
                <a:cs typeface="+mn-lt"/>
              </a:rPr>
              <a:t> </a:t>
            </a:r>
            <a:endParaRPr lang="en-GB" sz="2400"/>
          </a:p>
          <a:p>
            <a:r>
              <a:rPr lang="en-GB" sz="2400" b="1" dirty="0">
                <a:ea typeface="+mn-lt"/>
                <a:cs typeface="+mn-lt"/>
              </a:rPr>
              <a:t>Twitter:</a:t>
            </a:r>
            <a:r>
              <a:rPr lang="en-GB" sz="2400" dirty="0">
                <a:ea typeface="+mn-lt"/>
                <a:cs typeface="+mn-lt"/>
              </a:rPr>
              <a:t> @MPSChessingtonN </a:t>
            </a:r>
            <a:endParaRPr lang="en-GB" sz="2400" dirty="0"/>
          </a:p>
        </p:txBody>
      </p:sp>
      <p:sp>
        <p:nvSpPr>
          <p:cNvPr id="7" name="TextBox 6">
            <a:extLst>
              <a:ext uri="{FF2B5EF4-FFF2-40B4-BE49-F238E27FC236}">
                <a16:creationId xmlns:a16="http://schemas.microsoft.com/office/drawing/2014/main" id="{7650439A-2ED2-42B6-BC97-44E969C432D7}"/>
              </a:ext>
            </a:extLst>
          </p:cNvPr>
          <p:cNvSpPr txBox="1"/>
          <p:nvPr/>
        </p:nvSpPr>
        <p:spPr>
          <a:xfrm>
            <a:off x="3761116" y="3430438"/>
            <a:ext cx="6840747"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dirty="0" err="1">
                <a:ea typeface="+mn-lt"/>
                <a:cs typeface="+mn-lt"/>
              </a:rPr>
              <a:t>Chessington</a:t>
            </a:r>
            <a:r>
              <a:rPr lang="en-US" sz="2400" b="1" u="sng" dirty="0">
                <a:ea typeface="+mn-lt"/>
                <a:cs typeface="+mn-lt"/>
              </a:rPr>
              <a:t> South</a:t>
            </a:r>
            <a:endParaRPr lang="en-US" sz="2400" b="1" dirty="0">
              <a:ea typeface="+mn-lt"/>
              <a:cs typeface="+mn-lt"/>
            </a:endParaRPr>
          </a:p>
          <a:p>
            <a:r>
              <a:rPr lang="en-US" sz="2400" b="1" dirty="0">
                <a:ea typeface="+mn-lt"/>
                <a:cs typeface="+mn-lt"/>
              </a:rPr>
              <a:t>Tel:</a:t>
            </a:r>
            <a:r>
              <a:rPr lang="en-US" sz="2400" dirty="0">
                <a:ea typeface="+mn-lt"/>
                <a:cs typeface="+mn-lt"/>
              </a:rPr>
              <a:t> 02087212001</a:t>
            </a:r>
          </a:p>
          <a:p>
            <a:endParaRPr lang="en-US" sz="2400" dirty="0">
              <a:ea typeface="+mn-lt"/>
              <a:cs typeface="+mn-lt"/>
            </a:endParaRPr>
          </a:p>
          <a:p>
            <a:r>
              <a:rPr lang="en-GB" sz="2400" b="1" dirty="0">
                <a:ea typeface="+mn-lt"/>
                <a:cs typeface="+mn-lt"/>
              </a:rPr>
              <a:t>Email: </a:t>
            </a:r>
            <a:r>
              <a:rPr lang="en-GB" sz="2400" dirty="0">
                <a:ea typeface="+mn-lt"/>
                <a:cs typeface="+mn-lt"/>
                <a:hlinkClick r:id="rId2"/>
              </a:rPr>
              <a:t>ChessingtonSouth@met.pollice.uk</a:t>
            </a:r>
            <a:endParaRPr lang="en-GB" sz="2400"/>
          </a:p>
          <a:p>
            <a:endParaRPr lang="en-GB" sz="2400" dirty="0">
              <a:ea typeface="+mn-lt"/>
              <a:cs typeface="+mn-lt"/>
            </a:endParaRPr>
          </a:p>
          <a:p>
            <a:r>
              <a:rPr lang="en-GB" sz="2400" b="1" dirty="0">
                <a:ea typeface="+mn-lt"/>
                <a:cs typeface="+mn-lt"/>
              </a:rPr>
              <a:t>Twitter:</a:t>
            </a:r>
            <a:r>
              <a:rPr lang="en-GB" sz="2400" dirty="0">
                <a:ea typeface="+mn-lt"/>
                <a:cs typeface="+mn-lt"/>
              </a:rPr>
              <a:t> @MPSChessingtonNS</a:t>
            </a:r>
            <a:endParaRPr lang="en-GB" sz="2400" dirty="0"/>
          </a:p>
        </p:txBody>
      </p:sp>
    </p:spTree>
    <p:extLst>
      <p:ext uri="{BB962C8B-B14F-4D97-AF65-F5344CB8AC3E}">
        <p14:creationId xmlns:p14="http://schemas.microsoft.com/office/powerpoint/2010/main" val="1422404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5BA0A-A745-4C79-ADEE-1CC2C539FB26}"/>
              </a:ext>
            </a:extLst>
          </p:cNvPr>
          <p:cNvSpPr>
            <a:spLocks noGrp="1"/>
          </p:cNvSpPr>
          <p:nvPr>
            <p:ph type="ctrTitle"/>
          </p:nvPr>
        </p:nvSpPr>
        <p:spPr/>
        <p:txBody>
          <a:bodyPr/>
          <a:lstStyle/>
          <a:p>
            <a:r>
              <a:rPr lang="en-GB" dirty="0"/>
              <a:t>Any questions?</a:t>
            </a:r>
          </a:p>
        </p:txBody>
      </p:sp>
    </p:spTree>
    <p:extLst>
      <p:ext uri="{BB962C8B-B14F-4D97-AF65-F5344CB8AC3E}">
        <p14:creationId xmlns:p14="http://schemas.microsoft.com/office/powerpoint/2010/main" val="4197459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Introductions</a:t>
            </a:r>
          </a:p>
        </p:txBody>
      </p:sp>
      <p:sp>
        <p:nvSpPr>
          <p:cNvPr id="3" name="Content Placeholder 2"/>
          <p:cNvSpPr>
            <a:spLocks noGrp="1"/>
          </p:cNvSpPr>
          <p:nvPr>
            <p:ph idx="1"/>
          </p:nvPr>
        </p:nvSpPr>
        <p:spPr>
          <a:xfrm>
            <a:off x="3869268" y="864108"/>
            <a:ext cx="7315200" cy="5120640"/>
          </a:xfrm>
        </p:spPr>
        <p:txBody>
          <a:bodyPr/>
          <a:lstStyle/>
          <a:p>
            <a:pPr marL="0" indent="0">
              <a:buNone/>
            </a:pPr>
            <a:r>
              <a:rPr lang="en-GB" sz="2400" b="1" dirty="0">
                <a:solidFill>
                  <a:schemeClr val="tx1"/>
                </a:solidFill>
              </a:rPr>
              <a:t>SERGEANT : TOM HENDERSON</a:t>
            </a:r>
            <a:endParaRPr lang="en-GB" sz="2400">
              <a:solidFill>
                <a:schemeClr val="tx1"/>
              </a:solidFill>
            </a:endParaRPr>
          </a:p>
          <a:p>
            <a:pPr marL="0" indent="0">
              <a:buNone/>
            </a:pPr>
            <a:endParaRPr lang="en-GB" sz="2400" b="1" u="sng" dirty="0">
              <a:solidFill>
                <a:schemeClr val="tx1"/>
              </a:solidFill>
            </a:endParaRPr>
          </a:p>
          <a:p>
            <a:pPr marL="0" indent="0">
              <a:buNone/>
            </a:pPr>
            <a:r>
              <a:rPr lang="en-GB" sz="2400" b="1" u="sng" dirty="0">
                <a:solidFill>
                  <a:schemeClr val="tx1"/>
                </a:solidFill>
              </a:rPr>
              <a:t>CHESSINGTON NORTH Team </a:t>
            </a:r>
            <a:endParaRPr lang="en-GB" dirty="0">
              <a:solidFill>
                <a:schemeClr val="tx1"/>
              </a:solidFill>
            </a:endParaRPr>
          </a:p>
          <a:p>
            <a:pPr marL="0" indent="0">
              <a:buNone/>
            </a:pPr>
            <a:r>
              <a:rPr lang="en-GB" dirty="0">
                <a:solidFill>
                  <a:schemeClr val="tx1"/>
                </a:solidFill>
              </a:rPr>
              <a:t>PC CHARLOTTE KERR</a:t>
            </a:r>
          </a:p>
          <a:p>
            <a:pPr marL="0" indent="0">
              <a:buNone/>
            </a:pPr>
            <a:r>
              <a:rPr lang="en-GB" dirty="0">
                <a:solidFill>
                  <a:schemeClr val="tx1"/>
                </a:solidFill>
              </a:rPr>
              <a:t>PC JOLEENE DEAN</a:t>
            </a:r>
          </a:p>
          <a:p>
            <a:pPr marL="0" indent="0">
              <a:buNone/>
            </a:pPr>
            <a:r>
              <a:rPr lang="en-GB" dirty="0">
                <a:solidFill>
                  <a:schemeClr val="tx1"/>
                </a:solidFill>
              </a:rPr>
              <a:t>PCSO MOHAMMED ARAFAT </a:t>
            </a:r>
          </a:p>
          <a:p>
            <a:pPr marL="0" indent="0">
              <a:buNone/>
            </a:pPr>
            <a:endParaRPr lang="en-GB" dirty="0">
              <a:solidFill>
                <a:schemeClr val="tx1"/>
              </a:solidFill>
            </a:endParaRPr>
          </a:p>
          <a:p>
            <a:pPr marL="0" indent="0">
              <a:buNone/>
            </a:pPr>
            <a:r>
              <a:rPr lang="en-GB" sz="2400" b="1" u="sng" dirty="0">
                <a:solidFill>
                  <a:schemeClr val="tx1"/>
                </a:solidFill>
              </a:rPr>
              <a:t>CHESSINGTON SOUTH Team</a:t>
            </a:r>
          </a:p>
          <a:p>
            <a:pPr marL="0" indent="0">
              <a:buNone/>
            </a:pPr>
            <a:r>
              <a:rPr lang="en-GB" dirty="0">
                <a:solidFill>
                  <a:schemeClr val="tx1"/>
                </a:solidFill>
              </a:rPr>
              <a:t>PC JAMES WRIGHT</a:t>
            </a:r>
          </a:p>
          <a:p>
            <a:pPr marL="0" indent="0">
              <a:buNone/>
            </a:pPr>
            <a:r>
              <a:rPr lang="en-GB" dirty="0">
                <a:solidFill>
                  <a:schemeClr val="tx1"/>
                </a:solidFill>
              </a:rPr>
              <a:t>PCSO SHAWKAT</a:t>
            </a:r>
          </a:p>
          <a:p>
            <a:endParaRPr lang="en-GB" dirty="0"/>
          </a:p>
        </p:txBody>
      </p:sp>
    </p:spTree>
    <p:extLst>
      <p:ext uri="{BB962C8B-B14F-4D97-AF65-F5344CB8AC3E}">
        <p14:creationId xmlns:p14="http://schemas.microsoft.com/office/powerpoint/2010/main" val="691545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49F46-292D-4E0F-A505-602A2C93C4D2}"/>
              </a:ext>
            </a:extLst>
          </p:cNvPr>
          <p:cNvSpPr>
            <a:spLocks noGrp="1"/>
          </p:cNvSpPr>
          <p:nvPr>
            <p:ph type="title"/>
          </p:nvPr>
        </p:nvSpPr>
        <p:spPr/>
        <p:txBody>
          <a:bodyPr/>
          <a:lstStyle/>
          <a:p>
            <a:r>
              <a:rPr lang="en-GB" dirty="0"/>
              <a:t>3 month                overview</a:t>
            </a:r>
          </a:p>
        </p:txBody>
      </p:sp>
      <p:sp>
        <p:nvSpPr>
          <p:cNvPr id="3" name="Content Placeholder 2">
            <a:extLst>
              <a:ext uri="{FF2B5EF4-FFF2-40B4-BE49-F238E27FC236}">
                <a16:creationId xmlns:a16="http://schemas.microsoft.com/office/drawing/2014/main" id="{AFD12D2E-5AB0-4824-80D3-D6B968B13F2E}"/>
              </a:ext>
            </a:extLst>
          </p:cNvPr>
          <p:cNvSpPr>
            <a:spLocks noGrp="1"/>
          </p:cNvSpPr>
          <p:nvPr>
            <p:ph idx="1"/>
          </p:nvPr>
        </p:nvSpPr>
        <p:spPr>
          <a:xfrm>
            <a:off x="3662419" y="145936"/>
            <a:ext cx="7315200" cy="5120640"/>
          </a:xfrm>
        </p:spPr>
        <p:txBody>
          <a:bodyPr vert="horz" lIns="91440" tIns="45720" rIns="91440" bIns="45720" rtlCol="0" anchor="t">
            <a:noAutofit/>
          </a:bodyPr>
          <a:lstStyle/>
          <a:p>
            <a:pPr marL="0" indent="0">
              <a:buNone/>
            </a:pPr>
            <a:endParaRPr lang="en-GB" sz="1600" dirty="0"/>
          </a:p>
          <a:p>
            <a:r>
              <a:rPr lang="en-GB" b="1" u="sng" dirty="0">
                <a:solidFill>
                  <a:schemeClr val="tx1"/>
                </a:solidFill>
              </a:rPr>
              <a:t>CHESSINGTON NORTH</a:t>
            </a:r>
          </a:p>
          <a:p>
            <a:r>
              <a:rPr lang="en-GB" dirty="0">
                <a:solidFill>
                  <a:schemeClr val="tx1"/>
                </a:solidFill>
                <a:ea typeface="+mn-lt"/>
                <a:cs typeface="+mn-lt"/>
              </a:rPr>
              <a:t>Period between 26th OCT 2021 and 19th JAN 2022 had 120 crimes.</a:t>
            </a:r>
            <a:endParaRPr lang="en-GB" dirty="0">
              <a:solidFill>
                <a:schemeClr val="tx1"/>
              </a:solidFill>
            </a:endParaRPr>
          </a:p>
          <a:p>
            <a:r>
              <a:rPr lang="en-GB" dirty="0">
                <a:solidFill>
                  <a:schemeClr val="tx1"/>
                </a:solidFill>
              </a:rPr>
              <a:t>Nov 2021 - 54 crimes               Dec 2021 – 46 crimes            Jan 2022- 20 crimes   </a:t>
            </a:r>
          </a:p>
          <a:p>
            <a:pPr marL="0" indent="0">
              <a:buNone/>
            </a:pPr>
            <a:r>
              <a:rPr lang="en-GB" dirty="0">
                <a:solidFill>
                  <a:schemeClr val="tx1"/>
                </a:solidFill>
              </a:rPr>
              <a:t>        </a:t>
            </a:r>
            <a:endParaRPr lang="en-GB" dirty="0">
              <a:solidFill>
                <a:schemeClr val="tx1"/>
              </a:solidFill>
              <a:ea typeface="+mn-lt"/>
              <a:cs typeface="+mn-lt"/>
            </a:endParaRPr>
          </a:p>
          <a:p>
            <a:r>
              <a:rPr lang="en-GB" b="1" u="sng" dirty="0">
                <a:solidFill>
                  <a:schemeClr val="tx1"/>
                </a:solidFill>
                <a:ea typeface="+mn-lt"/>
                <a:cs typeface="+mn-lt"/>
              </a:rPr>
              <a:t>CHESSINGTON SOUTH</a:t>
            </a:r>
          </a:p>
          <a:p>
            <a:r>
              <a:rPr lang="en-GB" dirty="0">
                <a:solidFill>
                  <a:schemeClr val="tx1"/>
                </a:solidFill>
                <a:ea typeface="+mn-lt"/>
                <a:cs typeface="+mn-lt"/>
              </a:rPr>
              <a:t>Period between 26th OCT 2021 and 19th JAN 2022 had 144 crimes.</a:t>
            </a:r>
            <a:endParaRPr lang="en-GB" u="sng">
              <a:solidFill>
                <a:schemeClr val="tx1"/>
              </a:solidFill>
              <a:ea typeface="+mn-lt"/>
              <a:cs typeface="+mn-lt"/>
            </a:endParaRPr>
          </a:p>
          <a:p>
            <a:r>
              <a:rPr lang="en-GB" dirty="0">
                <a:solidFill>
                  <a:schemeClr val="tx1"/>
                </a:solidFill>
                <a:ea typeface="+mn-lt"/>
                <a:cs typeface="+mn-lt"/>
              </a:rPr>
              <a:t>Nov 2021 – 54 crimes           Dec 2021 – 59 crimes              Jan 2022 – 31 crimes</a:t>
            </a:r>
          </a:p>
          <a:p>
            <a:endParaRPr lang="en-GB" dirty="0">
              <a:solidFill>
                <a:schemeClr val="tx1"/>
              </a:solidFill>
              <a:ea typeface="+mn-lt"/>
              <a:cs typeface="+mn-lt"/>
            </a:endParaRPr>
          </a:p>
          <a:p>
            <a:endParaRPr lang="en-GB" dirty="0">
              <a:solidFill>
                <a:schemeClr val="tx1"/>
              </a:solidFill>
              <a:ea typeface="+mn-lt"/>
              <a:cs typeface="+mn-lt"/>
            </a:endParaRPr>
          </a:p>
          <a:p>
            <a:pPr marL="0" indent="0">
              <a:buNone/>
            </a:pPr>
            <a:r>
              <a:rPr lang="en-GB" b="1" u="sng" dirty="0">
                <a:solidFill>
                  <a:schemeClr val="tx1"/>
                </a:solidFill>
                <a:ea typeface="+mn-lt"/>
                <a:cs typeface="+mn-lt"/>
              </a:rPr>
              <a:t>Burglary – CHESSINGTON NORTH</a:t>
            </a:r>
            <a:endParaRPr lang="en-US">
              <a:solidFill>
                <a:schemeClr val="tx1"/>
              </a:solidFill>
              <a:ea typeface="+mn-lt"/>
              <a:cs typeface="+mn-lt"/>
            </a:endParaRPr>
          </a:p>
          <a:p>
            <a:r>
              <a:rPr lang="en-GB" dirty="0">
                <a:solidFill>
                  <a:schemeClr val="tx1"/>
                </a:solidFill>
              </a:rPr>
              <a:t>29/10/21- SOMERSET AVE Burglary Res</a:t>
            </a:r>
          </a:p>
          <a:p>
            <a:r>
              <a:rPr lang="en-GB" dirty="0">
                <a:solidFill>
                  <a:schemeClr val="tx1"/>
                </a:solidFill>
              </a:rPr>
              <a:t>09/11/21 – ELM ROAD – Burglary Res</a:t>
            </a:r>
          </a:p>
          <a:p>
            <a:r>
              <a:rPr lang="en-GB" dirty="0">
                <a:solidFill>
                  <a:schemeClr val="tx1"/>
                </a:solidFill>
              </a:rPr>
              <a:t>12/11/21– CHESSINGTON DENTAL – Burglary Non-Res</a:t>
            </a:r>
          </a:p>
        </p:txBody>
      </p:sp>
    </p:spTree>
    <p:extLst>
      <p:ext uri="{BB962C8B-B14F-4D97-AF65-F5344CB8AC3E}">
        <p14:creationId xmlns:p14="http://schemas.microsoft.com/office/powerpoint/2010/main" val="129206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49F46-292D-4E0F-A505-602A2C93C4D2}"/>
              </a:ext>
            </a:extLst>
          </p:cNvPr>
          <p:cNvSpPr>
            <a:spLocks noGrp="1"/>
          </p:cNvSpPr>
          <p:nvPr>
            <p:ph type="title"/>
          </p:nvPr>
        </p:nvSpPr>
        <p:spPr/>
        <p:txBody>
          <a:bodyPr/>
          <a:lstStyle/>
          <a:p>
            <a:r>
              <a:rPr lang="en-GB" dirty="0"/>
              <a:t>3 month                overview</a:t>
            </a:r>
          </a:p>
        </p:txBody>
      </p:sp>
      <p:sp>
        <p:nvSpPr>
          <p:cNvPr id="3" name="Content Placeholder 2">
            <a:extLst>
              <a:ext uri="{FF2B5EF4-FFF2-40B4-BE49-F238E27FC236}">
                <a16:creationId xmlns:a16="http://schemas.microsoft.com/office/drawing/2014/main" id="{AFD12D2E-5AB0-4824-80D3-D6B968B13F2E}"/>
              </a:ext>
            </a:extLst>
          </p:cNvPr>
          <p:cNvSpPr>
            <a:spLocks noGrp="1"/>
          </p:cNvSpPr>
          <p:nvPr>
            <p:ph idx="1"/>
          </p:nvPr>
        </p:nvSpPr>
        <p:spPr>
          <a:xfrm>
            <a:off x="3869268" y="-127929"/>
            <a:ext cx="7315200" cy="6112677"/>
          </a:xfrm>
        </p:spPr>
        <p:txBody>
          <a:bodyPr vert="horz" lIns="91440" tIns="45720" rIns="91440" bIns="45720" rtlCol="0" anchor="t">
            <a:noAutofit/>
          </a:bodyPr>
          <a:lstStyle/>
          <a:p>
            <a:pPr marL="0" indent="0">
              <a:buNone/>
            </a:pPr>
            <a:endParaRPr lang="en-GB" sz="2200" dirty="0">
              <a:solidFill>
                <a:schemeClr val="tx1"/>
              </a:solidFill>
            </a:endParaRPr>
          </a:p>
          <a:p>
            <a:r>
              <a:rPr lang="en-GB" sz="2200" dirty="0">
                <a:solidFill>
                  <a:schemeClr val="tx1"/>
                </a:solidFill>
              </a:rPr>
              <a:t>19/11/21 – BRIDGE ROAD – Burglary Res</a:t>
            </a:r>
          </a:p>
          <a:p>
            <a:r>
              <a:rPr lang="en-GB" sz="2200" dirty="0">
                <a:solidFill>
                  <a:schemeClr val="tx1"/>
                </a:solidFill>
              </a:rPr>
              <a:t>21/11/21– GOSBURY HILL – Burglary Non-Res</a:t>
            </a:r>
          </a:p>
          <a:p>
            <a:r>
              <a:rPr lang="en-GB" sz="2200" dirty="0">
                <a:solidFill>
                  <a:schemeClr val="tx1"/>
                </a:solidFill>
              </a:rPr>
              <a:t>21/11/21 - APPLE GROVE – Burglary Res</a:t>
            </a:r>
          </a:p>
          <a:p>
            <a:r>
              <a:rPr lang="en-GB" sz="2200" dirty="0">
                <a:solidFill>
                  <a:schemeClr val="tx1"/>
                </a:solidFill>
              </a:rPr>
              <a:t>09/12/21 - BRIDGE ROAD – </a:t>
            </a:r>
            <a:r>
              <a:rPr lang="en-GB" sz="2200" dirty="0" err="1">
                <a:solidFill>
                  <a:schemeClr val="tx1"/>
                </a:solidFill>
              </a:rPr>
              <a:t>Att</a:t>
            </a:r>
            <a:r>
              <a:rPr lang="en-GB" sz="2200" dirty="0">
                <a:solidFill>
                  <a:schemeClr val="tx1"/>
                </a:solidFill>
              </a:rPr>
              <a:t> Burglary Res</a:t>
            </a:r>
          </a:p>
          <a:p>
            <a:pPr marL="0" indent="0">
              <a:buNone/>
            </a:pPr>
            <a:endParaRPr lang="en-GB" sz="2200" dirty="0">
              <a:solidFill>
                <a:schemeClr val="tx1"/>
              </a:solidFill>
              <a:ea typeface="+mn-lt"/>
              <a:cs typeface="+mn-lt"/>
            </a:endParaRPr>
          </a:p>
          <a:p>
            <a:pPr marL="0" indent="0">
              <a:buNone/>
            </a:pPr>
            <a:r>
              <a:rPr lang="en-GB" sz="2200" b="1" u="sng" dirty="0">
                <a:solidFill>
                  <a:schemeClr val="tx1"/>
                </a:solidFill>
                <a:ea typeface="+mn-lt"/>
                <a:cs typeface="+mn-lt"/>
              </a:rPr>
              <a:t>Burglary – CHESSINGTON SOUTH</a:t>
            </a:r>
          </a:p>
          <a:p>
            <a:r>
              <a:rPr lang="en-GB" sz="2200" dirty="0">
                <a:solidFill>
                  <a:schemeClr val="tx1"/>
                </a:solidFill>
                <a:ea typeface="+mn-lt"/>
                <a:cs typeface="+mn-lt"/>
              </a:rPr>
              <a:t>08/01/22 - CHURCH RISE – Burglary Res</a:t>
            </a:r>
          </a:p>
          <a:p>
            <a:r>
              <a:rPr lang="en-GB" sz="2200" dirty="0">
                <a:solidFill>
                  <a:schemeClr val="tx1"/>
                </a:solidFill>
              </a:rPr>
              <a:t>08/01/22 - COMPTON CRESECENT – Burglary Res</a:t>
            </a:r>
          </a:p>
          <a:p>
            <a:r>
              <a:rPr lang="en-GB" sz="2200" dirty="0">
                <a:solidFill>
                  <a:schemeClr val="tx1"/>
                </a:solidFill>
              </a:rPr>
              <a:t>29/10/21 - BRIDGE ROAD – Burglary Res</a:t>
            </a:r>
          </a:p>
          <a:p>
            <a:r>
              <a:rPr lang="en-GB" sz="2200" dirty="0">
                <a:solidFill>
                  <a:schemeClr val="tx1"/>
                </a:solidFill>
              </a:rPr>
              <a:t>19/11/21 - ROLLESBY ROAD – Burglary Res</a:t>
            </a:r>
          </a:p>
          <a:p>
            <a:r>
              <a:rPr lang="en-GB" sz="2200" dirty="0">
                <a:solidFill>
                  <a:schemeClr val="tx1"/>
                </a:solidFill>
              </a:rPr>
              <a:t>23/11/21 - CHURCH LANE – Burglary Non- Res</a:t>
            </a:r>
          </a:p>
          <a:p>
            <a:r>
              <a:rPr lang="en-GB" sz="2200" dirty="0">
                <a:solidFill>
                  <a:schemeClr val="tx1"/>
                </a:solidFill>
              </a:rPr>
              <a:t>05/12/21 - GREEN LANE – Burglary Res</a:t>
            </a:r>
          </a:p>
          <a:p>
            <a:r>
              <a:rPr lang="en-GB" sz="2200" dirty="0">
                <a:solidFill>
                  <a:schemeClr val="tx1"/>
                </a:solidFill>
              </a:rPr>
              <a:t>06/12/21 - BOLTON ROAD – Burglary Res</a:t>
            </a:r>
          </a:p>
          <a:p>
            <a:r>
              <a:rPr lang="en-GB" sz="2200" dirty="0">
                <a:solidFill>
                  <a:schemeClr val="tx1"/>
                </a:solidFill>
              </a:rPr>
              <a:t>29/12/21 - LEATHERHEAD – </a:t>
            </a:r>
            <a:r>
              <a:rPr lang="en-GB" sz="2200" dirty="0" err="1">
                <a:solidFill>
                  <a:schemeClr val="tx1"/>
                </a:solidFill>
              </a:rPr>
              <a:t>Att</a:t>
            </a:r>
            <a:r>
              <a:rPr lang="en-GB" sz="2200" dirty="0">
                <a:solidFill>
                  <a:schemeClr val="tx1"/>
                </a:solidFill>
              </a:rPr>
              <a:t> Burglary Res</a:t>
            </a:r>
          </a:p>
          <a:p>
            <a:endParaRPr lang="en-GB" dirty="0">
              <a:solidFill>
                <a:srgbClr val="FF0000"/>
              </a:solidFill>
            </a:endParaRPr>
          </a:p>
          <a:p>
            <a:endParaRPr lang="en-GB" dirty="0">
              <a:solidFill>
                <a:srgbClr val="595959"/>
              </a:solidFill>
            </a:endParaRPr>
          </a:p>
          <a:p>
            <a:endParaRPr lang="en-GB" dirty="0">
              <a:solidFill>
                <a:srgbClr val="FF0000"/>
              </a:solidFill>
            </a:endParaRPr>
          </a:p>
        </p:txBody>
      </p:sp>
    </p:spTree>
    <p:extLst>
      <p:ext uri="{BB962C8B-B14F-4D97-AF65-F5344CB8AC3E}">
        <p14:creationId xmlns:p14="http://schemas.microsoft.com/office/powerpoint/2010/main" val="97454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49F46-292D-4E0F-A505-602A2C93C4D2}"/>
              </a:ext>
            </a:extLst>
          </p:cNvPr>
          <p:cNvSpPr>
            <a:spLocks noGrp="1"/>
          </p:cNvSpPr>
          <p:nvPr>
            <p:ph type="title"/>
          </p:nvPr>
        </p:nvSpPr>
        <p:spPr/>
        <p:txBody>
          <a:bodyPr/>
          <a:lstStyle/>
          <a:p>
            <a:r>
              <a:rPr lang="en-GB" dirty="0"/>
              <a:t> 3 month                overview</a:t>
            </a:r>
          </a:p>
        </p:txBody>
      </p:sp>
      <p:sp>
        <p:nvSpPr>
          <p:cNvPr id="3" name="Content Placeholder 2">
            <a:extLst>
              <a:ext uri="{FF2B5EF4-FFF2-40B4-BE49-F238E27FC236}">
                <a16:creationId xmlns:a16="http://schemas.microsoft.com/office/drawing/2014/main" id="{AFD12D2E-5AB0-4824-80D3-D6B968B13F2E}"/>
              </a:ext>
            </a:extLst>
          </p:cNvPr>
          <p:cNvSpPr>
            <a:spLocks noGrp="1"/>
          </p:cNvSpPr>
          <p:nvPr>
            <p:ph idx="1"/>
          </p:nvPr>
        </p:nvSpPr>
        <p:spPr>
          <a:xfrm>
            <a:off x="3684913" y="1245109"/>
            <a:ext cx="7315200" cy="5609470"/>
          </a:xfrm>
        </p:spPr>
        <p:txBody>
          <a:bodyPr>
            <a:normAutofit lnSpcReduction="10000"/>
          </a:bodyPr>
          <a:lstStyle/>
          <a:p>
            <a:pPr marL="0" indent="0">
              <a:buNone/>
            </a:pPr>
            <a:r>
              <a:rPr lang="en-GB" sz="2200" b="1" u="sng" dirty="0">
                <a:solidFill>
                  <a:schemeClr val="tx1"/>
                </a:solidFill>
              </a:rPr>
              <a:t>Drugs – CHESSINGTON SOUTH</a:t>
            </a:r>
            <a:endParaRPr lang="en-GB" sz="2200" dirty="0">
              <a:solidFill>
                <a:schemeClr val="tx1"/>
              </a:solidFill>
            </a:endParaRPr>
          </a:p>
          <a:p>
            <a:r>
              <a:rPr lang="en-GB" sz="2200" dirty="0">
                <a:solidFill>
                  <a:schemeClr val="tx1"/>
                </a:solidFill>
              </a:rPr>
              <a:t>18/10/21 – Possession of cocaine CHESSINGTON WORLD </a:t>
            </a:r>
          </a:p>
          <a:p>
            <a:r>
              <a:rPr lang="en-GB" sz="2200" dirty="0">
                <a:solidFill>
                  <a:schemeClr val="tx1"/>
                </a:solidFill>
              </a:rPr>
              <a:t>01/11/21 – Possession of cannabis THE KINGS CENTRE</a:t>
            </a:r>
          </a:p>
          <a:p>
            <a:r>
              <a:rPr lang="en-GB" sz="2200" dirty="0">
                <a:solidFill>
                  <a:schemeClr val="tx1"/>
                </a:solidFill>
              </a:rPr>
              <a:t>01/11/21 - Possession of cannabis CHESSINGTON WORLD</a:t>
            </a:r>
          </a:p>
          <a:p>
            <a:r>
              <a:rPr lang="en-GB" sz="2200" dirty="0">
                <a:solidFill>
                  <a:schemeClr val="tx1"/>
                </a:solidFill>
              </a:rPr>
              <a:t>11/11/21 - Possession of cannabis BARWELL BUSINESS PARK</a:t>
            </a:r>
          </a:p>
          <a:p>
            <a:r>
              <a:rPr lang="en-GB" sz="2200" dirty="0">
                <a:solidFill>
                  <a:schemeClr val="tx1"/>
                </a:solidFill>
              </a:rPr>
              <a:t>15/11/21 - Possession of cannabis TRAVEL LODGE HOTEL</a:t>
            </a:r>
          </a:p>
          <a:p>
            <a:r>
              <a:rPr lang="en-GB" sz="2200" dirty="0">
                <a:solidFill>
                  <a:schemeClr val="tx1"/>
                </a:solidFill>
              </a:rPr>
              <a:t>30/11/21 - Possession of cannabis THE REAL GYM</a:t>
            </a:r>
          </a:p>
          <a:p>
            <a:r>
              <a:rPr lang="en-GB" sz="2200" dirty="0">
                <a:solidFill>
                  <a:schemeClr val="tx1"/>
                </a:solidFill>
              </a:rPr>
              <a:t>01/12/21 - Possession of cannabis CHURCHFIELDS REC GROUND</a:t>
            </a:r>
          </a:p>
          <a:p>
            <a:endParaRPr lang="en-GB" sz="2200" dirty="0">
              <a:solidFill>
                <a:schemeClr val="tx1"/>
              </a:solidFill>
            </a:endParaRPr>
          </a:p>
          <a:p>
            <a:pPr marL="0" indent="0">
              <a:buNone/>
            </a:pPr>
            <a:r>
              <a:rPr lang="en-GB" sz="2200" b="1" u="sng" dirty="0">
                <a:solidFill>
                  <a:schemeClr val="tx1"/>
                </a:solidFill>
              </a:rPr>
              <a:t>Drugs – CHESSINGTON NORTH</a:t>
            </a:r>
          </a:p>
          <a:p>
            <a:r>
              <a:rPr lang="en-GB" sz="2200" dirty="0">
                <a:solidFill>
                  <a:schemeClr val="tx1"/>
                </a:solidFill>
              </a:rPr>
              <a:t>27/12/21 - Possession of cannabis COX LANE</a:t>
            </a:r>
          </a:p>
          <a:p>
            <a:r>
              <a:rPr lang="en-GB" sz="2200" dirty="0">
                <a:solidFill>
                  <a:schemeClr val="tx1"/>
                </a:solidFill>
                <a:ea typeface="+mn-lt"/>
                <a:cs typeface="+mn-lt"/>
              </a:rPr>
              <a:t>19/12/21 - Possession of cannabis MOOR LANE</a:t>
            </a:r>
            <a:endParaRPr lang="en-GB" sz="2200" dirty="0">
              <a:solidFill>
                <a:schemeClr val="tx1"/>
              </a:solidFill>
            </a:endParaRPr>
          </a:p>
          <a:p>
            <a:endParaRPr lang="en-GB" dirty="0">
              <a:solidFill>
                <a:srgbClr val="545454"/>
              </a:solidFill>
            </a:endParaRPr>
          </a:p>
          <a:p>
            <a:endParaRPr lang="en-GB" dirty="0">
              <a:solidFill>
                <a:srgbClr val="545454"/>
              </a:solidFill>
            </a:endParaRPr>
          </a:p>
          <a:p>
            <a:endParaRPr lang="en-GB" b="1" u="sng" dirty="0"/>
          </a:p>
          <a:p>
            <a:pPr marL="0" indent="0">
              <a:buNone/>
            </a:pPr>
            <a:endParaRPr lang="en-GB" dirty="0">
              <a:solidFill>
                <a:srgbClr val="FF0000"/>
              </a:solidFill>
            </a:endParaRPr>
          </a:p>
        </p:txBody>
      </p:sp>
    </p:spTree>
    <p:extLst>
      <p:ext uri="{BB962C8B-B14F-4D97-AF65-F5344CB8AC3E}">
        <p14:creationId xmlns:p14="http://schemas.microsoft.com/office/powerpoint/2010/main" val="74247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77102-F389-4768-BABE-A5D51C730194}"/>
              </a:ext>
            </a:extLst>
          </p:cNvPr>
          <p:cNvSpPr>
            <a:spLocks noGrp="1"/>
          </p:cNvSpPr>
          <p:nvPr>
            <p:ph type="title"/>
          </p:nvPr>
        </p:nvSpPr>
        <p:spPr/>
        <p:txBody>
          <a:bodyPr/>
          <a:lstStyle/>
          <a:p>
            <a:r>
              <a:rPr lang="en-GB" dirty="0"/>
              <a:t> 3 month overview</a:t>
            </a:r>
          </a:p>
        </p:txBody>
      </p:sp>
      <p:sp>
        <p:nvSpPr>
          <p:cNvPr id="3" name="Content Placeholder 2">
            <a:extLst>
              <a:ext uri="{FF2B5EF4-FFF2-40B4-BE49-F238E27FC236}">
                <a16:creationId xmlns:a16="http://schemas.microsoft.com/office/drawing/2014/main" id="{8B4FF0E3-556D-45FA-BB33-F9DF3EF7D15C}"/>
              </a:ext>
            </a:extLst>
          </p:cNvPr>
          <p:cNvSpPr>
            <a:spLocks noGrp="1"/>
          </p:cNvSpPr>
          <p:nvPr>
            <p:ph idx="1"/>
          </p:nvPr>
        </p:nvSpPr>
        <p:spPr/>
        <p:txBody>
          <a:bodyPr vert="horz" lIns="91440" tIns="45720" rIns="91440" bIns="45720" rtlCol="0" anchor="t">
            <a:normAutofit/>
          </a:bodyPr>
          <a:lstStyle/>
          <a:p>
            <a:pPr marL="0" indent="0">
              <a:buNone/>
            </a:pPr>
            <a:r>
              <a:rPr lang="en-US" sz="2200" b="1" u="sng" dirty="0">
                <a:solidFill>
                  <a:schemeClr val="tx1"/>
                </a:solidFill>
              </a:rPr>
              <a:t>Theft from M/V - CHESSINGTON SOUTH</a:t>
            </a:r>
          </a:p>
          <a:p>
            <a:r>
              <a:rPr lang="en-US" sz="2200" dirty="0">
                <a:solidFill>
                  <a:schemeClr val="tx1"/>
                </a:solidFill>
              </a:rPr>
              <a:t>24/12/21 – MOOR LANE – Theft From</a:t>
            </a:r>
          </a:p>
          <a:p>
            <a:r>
              <a:rPr lang="en-US" sz="2200" dirty="0">
                <a:solidFill>
                  <a:schemeClr val="tx1"/>
                </a:solidFill>
                <a:ea typeface="+mn-lt"/>
                <a:cs typeface="+mn-lt"/>
              </a:rPr>
              <a:t>24/12/21 – BOLTON ROAD – Theft From</a:t>
            </a:r>
            <a:endParaRPr lang="en-US" sz="2200" dirty="0">
              <a:solidFill>
                <a:schemeClr val="tx1"/>
              </a:solidFill>
            </a:endParaRPr>
          </a:p>
          <a:p>
            <a:r>
              <a:rPr lang="en-US" sz="2200" dirty="0">
                <a:solidFill>
                  <a:schemeClr val="tx1"/>
                </a:solidFill>
                <a:ea typeface="+mn-lt"/>
                <a:cs typeface="+mn-lt"/>
              </a:rPr>
              <a:t>10/01/22 – PREMIER INN LEATHERHEAD – Theft From</a:t>
            </a:r>
          </a:p>
          <a:p>
            <a:r>
              <a:rPr lang="en-US" sz="2200" dirty="0">
                <a:solidFill>
                  <a:schemeClr val="tx1"/>
                </a:solidFill>
                <a:ea typeface="+mn-lt"/>
                <a:cs typeface="+mn-lt"/>
              </a:rPr>
              <a:t>16/01/22 – GREEN LANE – Theft From</a:t>
            </a:r>
          </a:p>
          <a:p>
            <a:r>
              <a:rPr lang="en-US" sz="2200" dirty="0">
                <a:solidFill>
                  <a:schemeClr val="tx1"/>
                </a:solidFill>
                <a:ea typeface="+mn-lt"/>
                <a:cs typeface="+mn-lt"/>
              </a:rPr>
              <a:t>16/01/22 – HALFORD COURT – Theft From</a:t>
            </a:r>
          </a:p>
          <a:p>
            <a:r>
              <a:rPr lang="en-US" sz="2200" dirty="0">
                <a:solidFill>
                  <a:schemeClr val="tx1"/>
                </a:solidFill>
              </a:rPr>
              <a:t>31/10/21 – CHESSINGTON WORLD – Theft From</a:t>
            </a:r>
            <a:endParaRPr lang="en-GB" sz="2200">
              <a:solidFill>
                <a:schemeClr val="tx1"/>
              </a:solidFill>
            </a:endParaRPr>
          </a:p>
          <a:p>
            <a:r>
              <a:rPr lang="en-US" sz="2200" dirty="0">
                <a:solidFill>
                  <a:schemeClr val="tx1"/>
                </a:solidFill>
              </a:rPr>
              <a:t>01/11/21 – MERRITT GARDENS – Veh Inference </a:t>
            </a:r>
          </a:p>
          <a:p>
            <a:r>
              <a:rPr lang="en-US" sz="2200" dirty="0">
                <a:solidFill>
                  <a:schemeClr val="tx1"/>
                </a:solidFill>
              </a:rPr>
              <a:t>03/11/21 – SALMONS ROAD – Theft From</a:t>
            </a:r>
            <a:endParaRPr lang="en-GB" sz="2200" dirty="0">
              <a:solidFill>
                <a:schemeClr val="tx1"/>
              </a:solidFill>
            </a:endParaRPr>
          </a:p>
        </p:txBody>
      </p:sp>
    </p:spTree>
    <p:extLst>
      <p:ext uri="{BB962C8B-B14F-4D97-AF65-F5344CB8AC3E}">
        <p14:creationId xmlns:p14="http://schemas.microsoft.com/office/powerpoint/2010/main" val="1264269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77102-F389-4768-BABE-A5D51C730194}"/>
              </a:ext>
            </a:extLst>
          </p:cNvPr>
          <p:cNvSpPr>
            <a:spLocks noGrp="1"/>
          </p:cNvSpPr>
          <p:nvPr>
            <p:ph type="title"/>
          </p:nvPr>
        </p:nvSpPr>
        <p:spPr/>
        <p:txBody>
          <a:bodyPr/>
          <a:lstStyle/>
          <a:p>
            <a:r>
              <a:rPr lang="en-GB" dirty="0"/>
              <a:t> 3 month overview</a:t>
            </a:r>
          </a:p>
        </p:txBody>
      </p:sp>
      <p:sp>
        <p:nvSpPr>
          <p:cNvPr id="3" name="Content Placeholder 2">
            <a:extLst>
              <a:ext uri="{FF2B5EF4-FFF2-40B4-BE49-F238E27FC236}">
                <a16:creationId xmlns:a16="http://schemas.microsoft.com/office/drawing/2014/main" id="{8B4FF0E3-556D-45FA-BB33-F9DF3EF7D15C}"/>
              </a:ext>
            </a:extLst>
          </p:cNvPr>
          <p:cNvSpPr>
            <a:spLocks noGrp="1"/>
          </p:cNvSpPr>
          <p:nvPr>
            <p:ph idx="1"/>
          </p:nvPr>
        </p:nvSpPr>
        <p:spPr/>
        <p:txBody>
          <a:bodyPr vert="horz" lIns="91440" tIns="45720" rIns="91440" bIns="45720" rtlCol="0" anchor="t">
            <a:normAutofit/>
          </a:bodyPr>
          <a:lstStyle/>
          <a:p>
            <a:pPr marL="0" indent="0">
              <a:buNone/>
            </a:pPr>
            <a:r>
              <a:rPr lang="en-US" sz="2200" b="1" u="sng" dirty="0">
                <a:solidFill>
                  <a:schemeClr val="tx1"/>
                </a:solidFill>
              </a:rPr>
              <a:t>Theft from M/V - CHESSINGTON NORTH</a:t>
            </a:r>
          </a:p>
          <a:p>
            <a:r>
              <a:rPr lang="en-US" sz="2200" dirty="0">
                <a:solidFill>
                  <a:schemeClr val="tx1"/>
                </a:solidFill>
              </a:rPr>
              <a:t>19/10/21 – ORCHARD ROAD – Theft From</a:t>
            </a:r>
          </a:p>
          <a:p>
            <a:r>
              <a:rPr lang="en-US" sz="2200" dirty="0">
                <a:solidFill>
                  <a:schemeClr val="tx1"/>
                </a:solidFill>
                <a:ea typeface="+mn-lt"/>
                <a:cs typeface="+mn-lt"/>
              </a:rPr>
              <a:t>07/11/21 – SOMERSET AVE – Criminal Damage under £500</a:t>
            </a:r>
            <a:endParaRPr lang="en-US" sz="2200" dirty="0">
              <a:solidFill>
                <a:schemeClr val="tx1"/>
              </a:solidFill>
            </a:endParaRPr>
          </a:p>
          <a:p>
            <a:r>
              <a:rPr lang="en-US" sz="2200" dirty="0">
                <a:solidFill>
                  <a:schemeClr val="tx1"/>
                </a:solidFill>
                <a:ea typeface="+mn-lt"/>
                <a:cs typeface="+mn-lt"/>
              </a:rPr>
              <a:t>06/11/22 – CECIL CLOSE – Criminal Damage under £500</a:t>
            </a:r>
          </a:p>
          <a:p>
            <a:r>
              <a:rPr lang="en-US" sz="2200" dirty="0">
                <a:solidFill>
                  <a:schemeClr val="tx1"/>
                </a:solidFill>
                <a:ea typeface="+mn-lt"/>
                <a:cs typeface="+mn-lt"/>
              </a:rPr>
              <a:t>16/01/22 – GREEN LANE – Theft From</a:t>
            </a:r>
          </a:p>
          <a:p>
            <a:r>
              <a:rPr lang="en-US" sz="2200" dirty="0">
                <a:solidFill>
                  <a:schemeClr val="tx1"/>
                </a:solidFill>
                <a:ea typeface="+mn-lt"/>
                <a:cs typeface="+mn-lt"/>
              </a:rPr>
              <a:t>09/11/22 – RIPON GARDENS – Theft From</a:t>
            </a:r>
          </a:p>
          <a:p>
            <a:r>
              <a:rPr lang="en-US" sz="2200" dirty="0">
                <a:solidFill>
                  <a:schemeClr val="tx1"/>
                </a:solidFill>
              </a:rPr>
              <a:t>14/11/21 – HOOK ROAD – Theft From</a:t>
            </a:r>
            <a:endParaRPr lang="en-GB" sz="2200">
              <a:solidFill>
                <a:schemeClr val="tx1"/>
              </a:solidFill>
            </a:endParaRPr>
          </a:p>
          <a:p>
            <a:r>
              <a:rPr lang="en-US" sz="2200" dirty="0">
                <a:solidFill>
                  <a:schemeClr val="tx1"/>
                </a:solidFill>
              </a:rPr>
              <a:t>13/11/21 – OAKLANDS CLOSE – Theft From</a:t>
            </a:r>
          </a:p>
          <a:p>
            <a:r>
              <a:rPr lang="en-US" sz="2200" dirty="0">
                <a:solidFill>
                  <a:schemeClr val="tx1"/>
                </a:solidFill>
              </a:rPr>
              <a:t>03/11/21 – SALMONS ROAD – Theft From</a:t>
            </a:r>
            <a:endParaRPr lang="en-GB" sz="2200" dirty="0">
              <a:solidFill>
                <a:schemeClr val="tx1"/>
              </a:solidFill>
            </a:endParaRPr>
          </a:p>
        </p:txBody>
      </p:sp>
    </p:spTree>
    <p:extLst>
      <p:ext uri="{BB962C8B-B14F-4D97-AF65-F5344CB8AC3E}">
        <p14:creationId xmlns:p14="http://schemas.microsoft.com/office/powerpoint/2010/main" val="152265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Chessington Smart Survey Results: What would you like police to prioritise?</a:t>
            </a:r>
          </a:p>
        </p:txBody>
      </p:sp>
      <p:graphicFrame>
        <p:nvGraphicFramePr>
          <p:cNvPr id="7" name="Content Placeholder 6">
            <a:extLst>
              <a:ext uri="{FF2B5EF4-FFF2-40B4-BE49-F238E27FC236}">
                <a16:creationId xmlns:a16="http://schemas.microsoft.com/office/drawing/2014/main" id="{C095D8AB-FA42-4E30-9F03-5CA5F5B26071}"/>
              </a:ext>
            </a:extLst>
          </p:cNvPr>
          <p:cNvGraphicFramePr>
            <a:graphicFrameLocks noGrp="1"/>
          </p:cNvGraphicFramePr>
          <p:nvPr>
            <p:ph idx="1"/>
            <p:extLst>
              <p:ext uri="{D42A27DB-BD31-4B8C-83A1-F6EECF244321}">
                <p14:modId xmlns:p14="http://schemas.microsoft.com/office/powerpoint/2010/main" val="1379978581"/>
              </p:ext>
            </p:extLst>
          </p:nvPr>
        </p:nvGraphicFramePr>
        <p:xfrm>
          <a:off x="3623809" y="304252"/>
          <a:ext cx="7618421" cy="5974080"/>
        </p:xfrm>
        <a:graphic>
          <a:graphicData uri="http://schemas.openxmlformats.org/drawingml/2006/table">
            <a:tbl>
              <a:tblPr firstRow="1" bandRow="1">
                <a:tableStyleId>{5C22544A-7EE6-4342-B048-85BDC9FD1C3A}</a:tableStyleId>
              </a:tblPr>
              <a:tblGrid>
                <a:gridCol w="2639785">
                  <a:extLst>
                    <a:ext uri="{9D8B030D-6E8A-4147-A177-3AD203B41FA5}">
                      <a16:colId xmlns:a16="http://schemas.microsoft.com/office/drawing/2014/main" val="1381381370"/>
                    </a:ext>
                  </a:extLst>
                </a:gridCol>
                <a:gridCol w="4170917">
                  <a:extLst>
                    <a:ext uri="{9D8B030D-6E8A-4147-A177-3AD203B41FA5}">
                      <a16:colId xmlns:a16="http://schemas.microsoft.com/office/drawing/2014/main" val="2476589938"/>
                    </a:ext>
                  </a:extLst>
                </a:gridCol>
                <a:gridCol w="807719">
                  <a:extLst>
                    <a:ext uri="{9D8B030D-6E8A-4147-A177-3AD203B41FA5}">
                      <a16:colId xmlns:a16="http://schemas.microsoft.com/office/drawing/2014/main" val="4272947025"/>
                    </a:ext>
                  </a:extLst>
                </a:gridCol>
              </a:tblGrid>
              <a:tr h="0">
                <a:tc>
                  <a:txBody>
                    <a:bodyPr/>
                    <a:lstStyle/>
                    <a:p>
                      <a:pPr algn="l" fontAlgn="ctr"/>
                      <a:r>
                        <a:rPr lang="en-GB" dirty="0">
                          <a:effectLst/>
                        </a:rPr>
                        <a:t>Answer Choices</a:t>
                      </a:r>
                      <a:endParaRPr lang="en-GB" b="0" dirty="0">
                        <a:effectLst/>
                      </a:endParaRPr>
                    </a:p>
                  </a:txBody>
                  <a:tcPr anchor="ctr"/>
                </a:tc>
                <a:tc gridSpan="2">
                  <a:txBody>
                    <a:bodyPr/>
                    <a:lstStyle/>
                    <a:p>
                      <a:pPr algn="l" fontAlgn="ctr"/>
                      <a:r>
                        <a:rPr lang="en-GB" dirty="0">
                          <a:effectLst/>
                        </a:rPr>
                        <a:t>Responses</a:t>
                      </a:r>
                      <a:endParaRPr lang="en-GB" b="0" dirty="0">
                        <a:effectLst/>
                      </a:endParaRPr>
                    </a:p>
                  </a:txBody>
                  <a:tcPr anchor="ctr"/>
                </a:tc>
                <a:tc hMerge="1">
                  <a:txBody>
                    <a:bodyPr/>
                    <a:lstStyle/>
                    <a:p>
                      <a:endParaRPr lang="en-GB"/>
                    </a:p>
                  </a:txBody>
                  <a:tcPr/>
                </a:tc>
                <a:extLst>
                  <a:ext uri="{0D108BD9-81ED-4DB2-BD59-A6C34878D82A}">
                    <a16:rowId xmlns:a16="http://schemas.microsoft.com/office/drawing/2014/main" val="1244928055"/>
                  </a:ext>
                </a:extLst>
              </a:tr>
              <a:tr h="0">
                <a:tc>
                  <a:txBody>
                    <a:bodyPr/>
                    <a:lstStyle/>
                    <a:p>
                      <a:pPr algn="l" fontAlgn="t"/>
                      <a:r>
                        <a:rPr lang="en-GB" sz="2000" dirty="0">
                          <a:effectLst/>
                        </a:rPr>
                        <a:t>Burglary</a:t>
                      </a:r>
                      <a:endParaRPr lang="en-GB" sz="2000" b="0">
                        <a:effectLst/>
                      </a:endParaRPr>
                    </a:p>
                  </a:txBody>
                  <a:tcPr anchor="ctr"/>
                </a:tc>
                <a:tc>
                  <a:txBody>
                    <a:bodyPr/>
                    <a:lstStyle/>
                    <a:p>
                      <a:pPr algn="ctr" fontAlgn="ctr"/>
                      <a:endParaRPr lang="en-GB" sz="2000" dirty="0">
                        <a:effectLst/>
                      </a:endParaRPr>
                    </a:p>
                    <a:p>
                      <a:pPr fontAlgn="ctr"/>
                      <a:r>
                        <a:rPr lang="en-GB" sz="2000" dirty="0">
                          <a:effectLst/>
                        </a:rPr>
                        <a:t>63.51%</a:t>
                      </a:r>
                    </a:p>
                  </a:txBody>
                  <a:tcPr anchor="ctr"/>
                </a:tc>
                <a:tc>
                  <a:txBody>
                    <a:bodyPr/>
                    <a:lstStyle/>
                    <a:p>
                      <a:pPr algn="r" fontAlgn="t"/>
                      <a:endParaRPr lang="en-GB" sz="2000" dirty="0">
                        <a:effectLst/>
                      </a:endParaRPr>
                    </a:p>
                    <a:p>
                      <a:pPr algn="r" fontAlgn="t"/>
                      <a:r>
                        <a:rPr lang="en-GB" sz="2000" dirty="0">
                          <a:effectLst/>
                        </a:rPr>
                        <a:t>47</a:t>
                      </a:r>
                    </a:p>
                  </a:txBody>
                  <a:tcPr anchor="ctr"/>
                </a:tc>
                <a:extLst>
                  <a:ext uri="{0D108BD9-81ED-4DB2-BD59-A6C34878D82A}">
                    <a16:rowId xmlns:a16="http://schemas.microsoft.com/office/drawing/2014/main" val="4138155616"/>
                  </a:ext>
                </a:extLst>
              </a:tr>
              <a:tr h="0">
                <a:tc>
                  <a:txBody>
                    <a:bodyPr/>
                    <a:lstStyle/>
                    <a:p>
                      <a:pPr algn="l" fontAlgn="t"/>
                      <a:r>
                        <a:rPr lang="en-GB" sz="2000" dirty="0">
                          <a:effectLst/>
                        </a:rPr>
                        <a:t>Street drinking</a:t>
                      </a:r>
                      <a:endParaRPr lang="en-GB" sz="2000" b="0">
                        <a:effectLst/>
                      </a:endParaRPr>
                    </a:p>
                  </a:txBody>
                  <a:tcPr anchor="ctr"/>
                </a:tc>
                <a:tc>
                  <a:txBody>
                    <a:bodyPr/>
                    <a:lstStyle/>
                    <a:p>
                      <a:pPr algn="ctr" fontAlgn="ctr"/>
                      <a:endParaRPr lang="en-GB" sz="2000" dirty="0">
                        <a:effectLst/>
                      </a:endParaRPr>
                    </a:p>
                    <a:p>
                      <a:pPr fontAlgn="ctr"/>
                      <a:r>
                        <a:rPr lang="en-GB" sz="2000" dirty="0">
                          <a:effectLst/>
                        </a:rPr>
                        <a:t>5.41%</a:t>
                      </a:r>
                    </a:p>
                  </a:txBody>
                  <a:tcPr anchor="ctr"/>
                </a:tc>
                <a:tc>
                  <a:txBody>
                    <a:bodyPr/>
                    <a:lstStyle/>
                    <a:p>
                      <a:pPr algn="r" fontAlgn="t"/>
                      <a:endParaRPr lang="en-GB" sz="2000" dirty="0">
                        <a:effectLst/>
                      </a:endParaRPr>
                    </a:p>
                    <a:p>
                      <a:pPr algn="r" fontAlgn="t"/>
                      <a:r>
                        <a:rPr lang="en-GB" sz="2000" dirty="0">
                          <a:effectLst/>
                        </a:rPr>
                        <a:t>4</a:t>
                      </a:r>
                    </a:p>
                  </a:txBody>
                  <a:tcPr anchor="ctr"/>
                </a:tc>
                <a:extLst>
                  <a:ext uri="{0D108BD9-81ED-4DB2-BD59-A6C34878D82A}">
                    <a16:rowId xmlns:a16="http://schemas.microsoft.com/office/drawing/2014/main" val="3937424815"/>
                  </a:ext>
                </a:extLst>
              </a:tr>
              <a:tr h="0">
                <a:tc>
                  <a:txBody>
                    <a:bodyPr/>
                    <a:lstStyle/>
                    <a:p>
                      <a:pPr algn="l" fontAlgn="t"/>
                      <a:r>
                        <a:rPr lang="en-GB" sz="2000" dirty="0" err="1">
                          <a:effectLst/>
                        </a:rPr>
                        <a:t>Anti Social</a:t>
                      </a:r>
                      <a:r>
                        <a:rPr lang="en-GB" sz="2000" dirty="0">
                          <a:effectLst/>
                        </a:rPr>
                        <a:t> Behaviour</a:t>
                      </a:r>
                      <a:endParaRPr lang="en-GB" sz="2000" b="0">
                        <a:effectLst/>
                      </a:endParaRPr>
                    </a:p>
                  </a:txBody>
                  <a:tcPr anchor="ctr"/>
                </a:tc>
                <a:tc>
                  <a:txBody>
                    <a:bodyPr/>
                    <a:lstStyle/>
                    <a:p>
                      <a:pPr algn="ctr" fontAlgn="ctr"/>
                      <a:endParaRPr lang="en-GB" sz="2000" dirty="0">
                        <a:effectLst/>
                      </a:endParaRPr>
                    </a:p>
                    <a:p>
                      <a:pPr fontAlgn="ctr"/>
                      <a:r>
                        <a:rPr lang="en-GB" sz="2000" dirty="0">
                          <a:effectLst/>
                        </a:rPr>
                        <a:t>48.65%</a:t>
                      </a:r>
                    </a:p>
                  </a:txBody>
                  <a:tcPr anchor="ctr"/>
                </a:tc>
                <a:tc>
                  <a:txBody>
                    <a:bodyPr/>
                    <a:lstStyle/>
                    <a:p>
                      <a:pPr algn="r" fontAlgn="t"/>
                      <a:endParaRPr lang="en-GB" sz="2000" dirty="0">
                        <a:effectLst/>
                      </a:endParaRPr>
                    </a:p>
                    <a:p>
                      <a:pPr algn="r" fontAlgn="t"/>
                      <a:r>
                        <a:rPr lang="en-GB" sz="2000" dirty="0">
                          <a:effectLst/>
                        </a:rPr>
                        <a:t>36</a:t>
                      </a:r>
                    </a:p>
                  </a:txBody>
                  <a:tcPr anchor="ctr"/>
                </a:tc>
                <a:extLst>
                  <a:ext uri="{0D108BD9-81ED-4DB2-BD59-A6C34878D82A}">
                    <a16:rowId xmlns:a16="http://schemas.microsoft.com/office/drawing/2014/main" val="3298281506"/>
                  </a:ext>
                </a:extLst>
              </a:tr>
              <a:tr h="0">
                <a:tc>
                  <a:txBody>
                    <a:bodyPr/>
                    <a:lstStyle/>
                    <a:p>
                      <a:pPr algn="l" fontAlgn="t"/>
                      <a:r>
                        <a:rPr lang="en-GB" sz="2000" dirty="0">
                          <a:effectLst/>
                        </a:rPr>
                        <a:t>Drugs</a:t>
                      </a:r>
                      <a:endParaRPr lang="en-GB" sz="2000" b="0">
                        <a:effectLst/>
                      </a:endParaRPr>
                    </a:p>
                  </a:txBody>
                  <a:tcPr anchor="ctr"/>
                </a:tc>
                <a:tc>
                  <a:txBody>
                    <a:bodyPr/>
                    <a:lstStyle/>
                    <a:p>
                      <a:pPr algn="ctr" fontAlgn="ctr"/>
                      <a:endParaRPr lang="en-GB" sz="2000" dirty="0">
                        <a:effectLst/>
                      </a:endParaRPr>
                    </a:p>
                    <a:p>
                      <a:pPr fontAlgn="ctr"/>
                      <a:r>
                        <a:rPr lang="en-GB" sz="2000" dirty="0">
                          <a:effectLst/>
                        </a:rPr>
                        <a:t>48.65%</a:t>
                      </a:r>
                    </a:p>
                  </a:txBody>
                  <a:tcPr anchor="ctr"/>
                </a:tc>
                <a:tc>
                  <a:txBody>
                    <a:bodyPr/>
                    <a:lstStyle/>
                    <a:p>
                      <a:pPr algn="r" fontAlgn="t"/>
                      <a:endParaRPr lang="en-GB" sz="2000" dirty="0">
                        <a:effectLst/>
                      </a:endParaRPr>
                    </a:p>
                    <a:p>
                      <a:pPr algn="r" fontAlgn="t"/>
                      <a:r>
                        <a:rPr lang="en-GB" sz="2000" dirty="0">
                          <a:effectLst/>
                        </a:rPr>
                        <a:t>36</a:t>
                      </a:r>
                    </a:p>
                  </a:txBody>
                  <a:tcPr anchor="ctr"/>
                </a:tc>
                <a:extLst>
                  <a:ext uri="{0D108BD9-81ED-4DB2-BD59-A6C34878D82A}">
                    <a16:rowId xmlns:a16="http://schemas.microsoft.com/office/drawing/2014/main" val="767665054"/>
                  </a:ext>
                </a:extLst>
              </a:tr>
              <a:tr h="0">
                <a:tc>
                  <a:txBody>
                    <a:bodyPr/>
                    <a:lstStyle/>
                    <a:p>
                      <a:pPr algn="l" fontAlgn="t"/>
                      <a:r>
                        <a:rPr lang="en-GB" sz="2000" dirty="0">
                          <a:effectLst/>
                        </a:rPr>
                        <a:t>Motor vehicle crime</a:t>
                      </a:r>
                      <a:endParaRPr lang="en-GB" sz="2000" b="0">
                        <a:effectLst/>
                      </a:endParaRPr>
                    </a:p>
                  </a:txBody>
                  <a:tcPr anchor="ctr"/>
                </a:tc>
                <a:tc>
                  <a:txBody>
                    <a:bodyPr/>
                    <a:lstStyle/>
                    <a:p>
                      <a:pPr algn="ctr" fontAlgn="ctr"/>
                      <a:endParaRPr lang="en-GB" sz="2000" dirty="0">
                        <a:effectLst/>
                      </a:endParaRPr>
                    </a:p>
                    <a:p>
                      <a:pPr fontAlgn="ctr"/>
                      <a:r>
                        <a:rPr lang="en-GB" sz="2000" dirty="0">
                          <a:effectLst/>
                        </a:rPr>
                        <a:t>47.30%</a:t>
                      </a:r>
                    </a:p>
                  </a:txBody>
                  <a:tcPr anchor="ctr"/>
                </a:tc>
                <a:tc>
                  <a:txBody>
                    <a:bodyPr/>
                    <a:lstStyle/>
                    <a:p>
                      <a:pPr algn="r" fontAlgn="t"/>
                      <a:endParaRPr lang="en-GB" sz="2000" dirty="0">
                        <a:effectLst/>
                      </a:endParaRPr>
                    </a:p>
                    <a:p>
                      <a:pPr algn="r" fontAlgn="t"/>
                      <a:r>
                        <a:rPr lang="en-GB" sz="2000" dirty="0">
                          <a:effectLst/>
                        </a:rPr>
                        <a:t>35</a:t>
                      </a:r>
                    </a:p>
                  </a:txBody>
                  <a:tcPr anchor="ctr"/>
                </a:tc>
                <a:extLst>
                  <a:ext uri="{0D108BD9-81ED-4DB2-BD59-A6C34878D82A}">
                    <a16:rowId xmlns:a16="http://schemas.microsoft.com/office/drawing/2014/main" val="2889199881"/>
                  </a:ext>
                </a:extLst>
              </a:tr>
              <a:tr h="0">
                <a:tc>
                  <a:txBody>
                    <a:bodyPr/>
                    <a:lstStyle/>
                    <a:p>
                      <a:pPr algn="l" fontAlgn="t"/>
                      <a:r>
                        <a:rPr lang="en-GB" sz="2000" dirty="0">
                          <a:effectLst/>
                        </a:rPr>
                        <a:t>Open spaces and parks</a:t>
                      </a:r>
                      <a:endParaRPr lang="en-GB" sz="2000" b="0">
                        <a:effectLst/>
                      </a:endParaRPr>
                    </a:p>
                  </a:txBody>
                  <a:tcPr anchor="ctr"/>
                </a:tc>
                <a:tc>
                  <a:txBody>
                    <a:bodyPr/>
                    <a:lstStyle/>
                    <a:p>
                      <a:pPr algn="ctr" fontAlgn="ctr"/>
                      <a:endParaRPr lang="en-GB" sz="2000" dirty="0">
                        <a:effectLst/>
                      </a:endParaRPr>
                    </a:p>
                    <a:p>
                      <a:pPr fontAlgn="ctr"/>
                      <a:r>
                        <a:rPr lang="en-GB" sz="2000" dirty="0">
                          <a:effectLst/>
                        </a:rPr>
                        <a:t>22.97%</a:t>
                      </a:r>
                    </a:p>
                  </a:txBody>
                  <a:tcPr anchor="ctr"/>
                </a:tc>
                <a:tc>
                  <a:txBody>
                    <a:bodyPr/>
                    <a:lstStyle/>
                    <a:p>
                      <a:pPr algn="r" fontAlgn="t"/>
                      <a:endParaRPr lang="en-GB" sz="2000" dirty="0">
                        <a:effectLst/>
                      </a:endParaRPr>
                    </a:p>
                    <a:p>
                      <a:pPr algn="r" fontAlgn="t"/>
                      <a:r>
                        <a:rPr lang="en-GB" sz="2000" dirty="0">
                          <a:effectLst/>
                        </a:rPr>
                        <a:t>17</a:t>
                      </a:r>
                    </a:p>
                  </a:txBody>
                  <a:tcPr anchor="ctr"/>
                </a:tc>
                <a:extLst>
                  <a:ext uri="{0D108BD9-81ED-4DB2-BD59-A6C34878D82A}">
                    <a16:rowId xmlns:a16="http://schemas.microsoft.com/office/drawing/2014/main" val="2931688532"/>
                  </a:ext>
                </a:extLst>
              </a:tr>
              <a:tr h="0">
                <a:tc>
                  <a:txBody>
                    <a:bodyPr/>
                    <a:lstStyle/>
                    <a:p>
                      <a:pPr algn="l" fontAlgn="t"/>
                      <a:r>
                        <a:rPr lang="en-GB" sz="2000" dirty="0">
                          <a:effectLst/>
                        </a:rPr>
                        <a:t>E-Scooter Crime</a:t>
                      </a:r>
                      <a:endParaRPr lang="en-GB" sz="2000" b="0">
                        <a:effectLst/>
                      </a:endParaRPr>
                    </a:p>
                  </a:txBody>
                  <a:tcPr anchor="ctr"/>
                </a:tc>
                <a:tc>
                  <a:txBody>
                    <a:bodyPr/>
                    <a:lstStyle/>
                    <a:p>
                      <a:pPr algn="ctr" fontAlgn="ctr"/>
                      <a:endParaRPr lang="en-GB" sz="2000" dirty="0">
                        <a:effectLst/>
                      </a:endParaRPr>
                    </a:p>
                    <a:p>
                      <a:pPr fontAlgn="ctr"/>
                      <a:r>
                        <a:rPr lang="en-GB" sz="2000" dirty="0">
                          <a:effectLst/>
                        </a:rPr>
                        <a:t>24.32%</a:t>
                      </a:r>
                    </a:p>
                  </a:txBody>
                  <a:tcPr anchor="ctr"/>
                </a:tc>
                <a:tc>
                  <a:txBody>
                    <a:bodyPr/>
                    <a:lstStyle/>
                    <a:p>
                      <a:pPr algn="r" fontAlgn="t"/>
                      <a:endParaRPr lang="en-GB" sz="2000" dirty="0">
                        <a:effectLst/>
                      </a:endParaRPr>
                    </a:p>
                    <a:p>
                      <a:pPr algn="r" fontAlgn="t"/>
                      <a:r>
                        <a:rPr lang="en-GB" sz="2000" dirty="0">
                          <a:effectLst/>
                        </a:rPr>
                        <a:t>18</a:t>
                      </a:r>
                    </a:p>
                  </a:txBody>
                  <a:tcPr anchor="ctr"/>
                </a:tc>
                <a:extLst>
                  <a:ext uri="{0D108BD9-81ED-4DB2-BD59-A6C34878D82A}">
                    <a16:rowId xmlns:a16="http://schemas.microsoft.com/office/drawing/2014/main" val="698886390"/>
                  </a:ext>
                </a:extLst>
              </a:tr>
              <a:tr h="0">
                <a:tc>
                  <a:txBody>
                    <a:bodyPr/>
                    <a:lstStyle/>
                    <a:p>
                      <a:pPr algn="l" fontAlgn="t"/>
                      <a:r>
                        <a:rPr lang="en-GB" sz="2000" dirty="0">
                          <a:effectLst/>
                        </a:rPr>
                        <a:t>Increasing community engagement.</a:t>
                      </a:r>
                      <a:endParaRPr lang="en-GB" sz="2000" b="0">
                        <a:effectLst/>
                      </a:endParaRPr>
                    </a:p>
                  </a:txBody>
                  <a:tcPr anchor="ctr"/>
                </a:tc>
                <a:tc>
                  <a:txBody>
                    <a:bodyPr/>
                    <a:lstStyle/>
                    <a:p>
                      <a:pPr algn="ctr" fontAlgn="ctr"/>
                      <a:endParaRPr lang="en-GB" sz="2000" dirty="0">
                        <a:effectLst/>
                      </a:endParaRPr>
                    </a:p>
                    <a:p>
                      <a:pPr fontAlgn="ctr"/>
                      <a:r>
                        <a:rPr lang="en-GB" sz="2000" dirty="0">
                          <a:effectLst/>
                        </a:rPr>
                        <a:t>27.03%</a:t>
                      </a:r>
                    </a:p>
                  </a:txBody>
                  <a:tcPr anchor="ctr"/>
                </a:tc>
                <a:tc>
                  <a:txBody>
                    <a:bodyPr/>
                    <a:lstStyle/>
                    <a:p>
                      <a:pPr algn="r" fontAlgn="t"/>
                      <a:endParaRPr lang="en-GB" sz="2000" dirty="0">
                        <a:effectLst/>
                      </a:endParaRPr>
                    </a:p>
                    <a:p>
                      <a:pPr algn="r" fontAlgn="t"/>
                      <a:r>
                        <a:rPr lang="en-GB" sz="2000" dirty="0">
                          <a:effectLst/>
                        </a:rPr>
                        <a:t>20</a:t>
                      </a:r>
                    </a:p>
                  </a:txBody>
                  <a:tcPr anchor="ctr"/>
                </a:tc>
                <a:extLst>
                  <a:ext uri="{0D108BD9-81ED-4DB2-BD59-A6C34878D82A}">
                    <a16:rowId xmlns:a16="http://schemas.microsoft.com/office/drawing/2014/main" val="2184730340"/>
                  </a:ext>
                </a:extLst>
              </a:tr>
            </a:tbl>
          </a:graphicData>
        </a:graphic>
      </p:graphicFrame>
    </p:spTree>
    <p:extLst>
      <p:ext uri="{BB962C8B-B14F-4D97-AF65-F5344CB8AC3E}">
        <p14:creationId xmlns:p14="http://schemas.microsoft.com/office/powerpoint/2010/main" val="44537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Chessington Smart Survey Results: Issues in parks </a:t>
            </a:r>
          </a:p>
        </p:txBody>
      </p:sp>
      <p:graphicFrame>
        <p:nvGraphicFramePr>
          <p:cNvPr id="7" name="Content Placeholder 6">
            <a:extLst>
              <a:ext uri="{FF2B5EF4-FFF2-40B4-BE49-F238E27FC236}">
                <a16:creationId xmlns:a16="http://schemas.microsoft.com/office/drawing/2014/main" id="{6A226AE8-4645-4DE1-A300-D7887582EDDD}"/>
              </a:ext>
            </a:extLst>
          </p:cNvPr>
          <p:cNvGraphicFramePr>
            <a:graphicFrameLocks noGrp="1"/>
          </p:cNvGraphicFramePr>
          <p:nvPr>
            <p:ph idx="1"/>
            <p:extLst>
              <p:ext uri="{D42A27DB-BD31-4B8C-83A1-F6EECF244321}">
                <p14:modId xmlns:p14="http://schemas.microsoft.com/office/powerpoint/2010/main" val="1812826195"/>
              </p:ext>
            </p:extLst>
          </p:nvPr>
        </p:nvGraphicFramePr>
        <p:xfrm>
          <a:off x="3833993" y="299460"/>
          <a:ext cx="7435540" cy="6126480"/>
        </p:xfrm>
        <a:graphic>
          <a:graphicData uri="http://schemas.openxmlformats.org/drawingml/2006/table">
            <a:tbl>
              <a:tblPr firstRow="1" bandRow="1">
                <a:tableStyleId>{5C22544A-7EE6-4342-B048-85BDC9FD1C3A}</a:tableStyleId>
              </a:tblPr>
              <a:tblGrid>
                <a:gridCol w="2177141">
                  <a:extLst>
                    <a:ext uri="{9D8B030D-6E8A-4147-A177-3AD203B41FA5}">
                      <a16:colId xmlns:a16="http://schemas.microsoft.com/office/drawing/2014/main" val="3608526033"/>
                    </a:ext>
                  </a:extLst>
                </a:gridCol>
                <a:gridCol w="4633559">
                  <a:extLst>
                    <a:ext uri="{9D8B030D-6E8A-4147-A177-3AD203B41FA5}">
                      <a16:colId xmlns:a16="http://schemas.microsoft.com/office/drawing/2014/main" val="1798985258"/>
                    </a:ext>
                  </a:extLst>
                </a:gridCol>
                <a:gridCol w="624840">
                  <a:extLst>
                    <a:ext uri="{9D8B030D-6E8A-4147-A177-3AD203B41FA5}">
                      <a16:colId xmlns:a16="http://schemas.microsoft.com/office/drawing/2014/main" val="2139611807"/>
                    </a:ext>
                  </a:extLst>
                </a:gridCol>
              </a:tblGrid>
              <a:tr h="365759">
                <a:tc>
                  <a:txBody>
                    <a:bodyPr/>
                    <a:lstStyle/>
                    <a:p>
                      <a:pPr algn="l" fontAlgn="ctr"/>
                      <a:r>
                        <a:rPr lang="en-GB" dirty="0">
                          <a:effectLst/>
                        </a:rPr>
                        <a:t>Answer Choices</a:t>
                      </a:r>
                      <a:endParaRPr lang="en-GB" b="0" dirty="0">
                        <a:effectLst/>
                      </a:endParaRPr>
                    </a:p>
                  </a:txBody>
                  <a:tcPr anchor="ctr"/>
                </a:tc>
                <a:tc gridSpan="2">
                  <a:txBody>
                    <a:bodyPr/>
                    <a:lstStyle/>
                    <a:p>
                      <a:pPr algn="l" fontAlgn="ctr"/>
                      <a:r>
                        <a:rPr lang="en-GB" dirty="0">
                          <a:effectLst/>
                        </a:rPr>
                        <a:t>Responses</a:t>
                      </a:r>
                      <a:endParaRPr lang="en-GB" b="0" dirty="0">
                        <a:effectLst/>
                      </a:endParaRPr>
                    </a:p>
                  </a:txBody>
                  <a:tcPr anchor="ctr"/>
                </a:tc>
                <a:tc hMerge="1">
                  <a:txBody>
                    <a:bodyPr/>
                    <a:lstStyle/>
                    <a:p>
                      <a:endParaRPr lang="en-GB"/>
                    </a:p>
                  </a:txBody>
                  <a:tcPr/>
                </a:tc>
                <a:extLst>
                  <a:ext uri="{0D108BD9-81ED-4DB2-BD59-A6C34878D82A}">
                    <a16:rowId xmlns:a16="http://schemas.microsoft.com/office/drawing/2014/main" val="4153256109"/>
                  </a:ext>
                </a:extLst>
              </a:tr>
              <a:tr h="0">
                <a:tc>
                  <a:txBody>
                    <a:bodyPr/>
                    <a:lstStyle/>
                    <a:p>
                      <a:pPr algn="l" fontAlgn="t"/>
                      <a:r>
                        <a:rPr lang="en-GB" sz="2400" dirty="0">
                          <a:effectLst/>
                        </a:rPr>
                        <a:t>Littering</a:t>
                      </a:r>
                      <a:endParaRPr lang="en-GB" sz="2400" b="0">
                        <a:effectLst/>
                      </a:endParaRPr>
                    </a:p>
                  </a:txBody>
                  <a:tcPr anchor="ctr"/>
                </a:tc>
                <a:tc>
                  <a:txBody>
                    <a:bodyPr/>
                    <a:lstStyle/>
                    <a:p>
                      <a:pPr algn="ctr" fontAlgn="ctr"/>
                      <a:endParaRPr lang="en-GB" sz="2400" dirty="0">
                        <a:effectLst/>
                      </a:endParaRPr>
                    </a:p>
                    <a:p>
                      <a:pPr fontAlgn="ctr"/>
                      <a:r>
                        <a:rPr lang="en-GB" sz="2400" dirty="0">
                          <a:effectLst/>
                        </a:rPr>
                        <a:t>68.18%</a:t>
                      </a:r>
                    </a:p>
                  </a:txBody>
                  <a:tcPr anchor="ctr"/>
                </a:tc>
                <a:tc>
                  <a:txBody>
                    <a:bodyPr/>
                    <a:lstStyle/>
                    <a:p>
                      <a:pPr algn="r" fontAlgn="t"/>
                      <a:endParaRPr lang="en-GB" sz="2400" dirty="0">
                        <a:effectLst/>
                      </a:endParaRPr>
                    </a:p>
                    <a:p>
                      <a:pPr algn="r" fontAlgn="t"/>
                      <a:r>
                        <a:rPr lang="en-GB" sz="2400" dirty="0">
                          <a:effectLst/>
                        </a:rPr>
                        <a:t>45</a:t>
                      </a:r>
                    </a:p>
                  </a:txBody>
                  <a:tcPr anchor="ctr"/>
                </a:tc>
                <a:extLst>
                  <a:ext uri="{0D108BD9-81ED-4DB2-BD59-A6C34878D82A}">
                    <a16:rowId xmlns:a16="http://schemas.microsoft.com/office/drawing/2014/main" val="3482824314"/>
                  </a:ext>
                </a:extLst>
              </a:tr>
              <a:tr h="0">
                <a:tc>
                  <a:txBody>
                    <a:bodyPr/>
                    <a:lstStyle/>
                    <a:p>
                      <a:pPr algn="l" fontAlgn="t"/>
                      <a:r>
                        <a:rPr lang="en-GB" sz="2400" dirty="0">
                          <a:effectLst/>
                        </a:rPr>
                        <a:t>Drinking</a:t>
                      </a:r>
                      <a:endParaRPr lang="en-GB" sz="2400" b="0">
                        <a:effectLst/>
                      </a:endParaRPr>
                    </a:p>
                  </a:txBody>
                  <a:tcPr anchor="ctr"/>
                </a:tc>
                <a:tc>
                  <a:txBody>
                    <a:bodyPr/>
                    <a:lstStyle/>
                    <a:p>
                      <a:pPr algn="ctr" fontAlgn="ctr"/>
                      <a:endParaRPr lang="en-GB" sz="2400" dirty="0">
                        <a:effectLst/>
                      </a:endParaRPr>
                    </a:p>
                    <a:p>
                      <a:pPr fontAlgn="ctr"/>
                      <a:r>
                        <a:rPr lang="en-GB" sz="2400" dirty="0">
                          <a:effectLst/>
                        </a:rPr>
                        <a:t>25.76%</a:t>
                      </a:r>
                    </a:p>
                  </a:txBody>
                  <a:tcPr anchor="ctr"/>
                </a:tc>
                <a:tc>
                  <a:txBody>
                    <a:bodyPr/>
                    <a:lstStyle/>
                    <a:p>
                      <a:pPr algn="r" fontAlgn="t"/>
                      <a:endParaRPr lang="en-GB" sz="2400" dirty="0">
                        <a:effectLst/>
                      </a:endParaRPr>
                    </a:p>
                    <a:p>
                      <a:pPr algn="r" fontAlgn="t"/>
                      <a:r>
                        <a:rPr lang="en-GB" sz="2400" dirty="0">
                          <a:effectLst/>
                        </a:rPr>
                        <a:t>17</a:t>
                      </a:r>
                    </a:p>
                  </a:txBody>
                  <a:tcPr anchor="ctr"/>
                </a:tc>
                <a:extLst>
                  <a:ext uri="{0D108BD9-81ED-4DB2-BD59-A6C34878D82A}">
                    <a16:rowId xmlns:a16="http://schemas.microsoft.com/office/drawing/2014/main" val="508457420"/>
                  </a:ext>
                </a:extLst>
              </a:tr>
              <a:tr h="0">
                <a:tc>
                  <a:txBody>
                    <a:bodyPr/>
                    <a:lstStyle/>
                    <a:p>
                      <a:pPr algn="l" fontAlgn="t"/>
                      <a:r>
                        <a:rPr lang="en-GB" sz="2400" dirty="0">
                          <a:effectLst/>
                        </a:rPr>
                        <a:t>Noise</a:t>
                      </a:r>
                      <a:endParaRPr lang="en-GB" sz="2400" b="0">
                        <a:effectLst/>
                      </a:endParaRPr>
                    </a:p>
                  </a:txBody>
                  <a:tcPr anchor="ctr"/>
                </a:tc>
                <a:tc>
                  <a:txBody>
                    <a:bodyPr/>
                    <a:lstStyle/>
                    <a:p>
                      <a:pPr algn="ctr" fontAlgn="ctr"/>
                      <a:endParaRPr lang="en-GB" sz="2400" dirty="0">
                        <a:effectLst/>
                      </a:endParaRPr>
                    </a:p>
                    <a:p>
                      <a:pPr fontAlgn="ctr"/>
                      <a:r>
                        <a:rPr lang="en-GB" sz="2400" dirty="0">
                          <a:effectLst/>
                        </a:rPr>
                        <a:t>4.55%</a:t>
                      </a:r>
                    </a:p>
                  </a:txBody>
                  <a:tcPr anchor="ctr"/>
                </a:tc>
                <a:tc>
                  <a:txBody>
                    <a:bodyPr/>
                    <a:lstStyle/>
                    <a:p>
                      <a:pPr algn="r" fontAlgn="t"/>
                      <a:endParaRPr lang="en-GB" sz="2400" dirty="0">
                        <a:effectLst/>
                      </a:endParaRPr>
                    </a:p>
                    <a:p>
                      <a:pPr algn="r" fontAlgn="t"/>
                      <a:r>
                        <a:rPr lang="en-GB" sz="2400" dirty="0">
                          <a:effectLst/>
                        </a:rPr>
                        <a:t>3</a:t>
                      </a:r>
                    </a:p>
                  </a:txBody>
                  <a:tcPr anchor="ctr"/>
                </a:tc>
                <a:extLst>
                  <a:ext uri="{0D108BD9-81ED-4DB2-BD59-A6C34878D82A}">
                    <a16:rowId xmlns:a16="http://schemas.microsoft.com/office/drawing/2014/main" val="2838330236"/>
                  </a:ext>
                </a:extLst>
              </a:tr>
              <a:tr h="0">
                <a:tc>
                  <a:txBody>
                    <a:bodyPr/>
                    <a:lstStyle/>
                    <a:p>
                      <a:pPr algn="l" fontAlgn="t"/>
                      <a:r>
                        <a:rPr lang="en-GB" sz="2400" dirty="0">
                          <a:effectLst/>
                        </a:rPr>
                        <a:t>Groups</a:t>
                      </a:r>
                      <a:endParaRPr lang="en-GB" sz="2400" b="0">
                        <a:effectLst/>
                      </a:endParaRPr>
                    </a:p>
                  </a:txBody>
                  <a:tcPr anchor="ctr"/>
                </a:tc>
                <a:tc>
                  <a:txBody>
                    <a:bodyPr/>
                    <a:lstStyle/>
                    <a:p>
                      <a:pPr algn="ctr" fontAlgn="ctr"/>
                      <a:endParaRPr lang="en-GB" sz="2400" dirty="0">
                        <a:effectLst/>
                      </a:endParaRPr>
                    </a:p>
                    <a:p>
                      <a:pPr fontAlgn="ctr"/>
                      <a:r>
                        <a:rPr lang="en-GB" sz="2400" dirty="0">
                          <a:effectLst/>
                        </a:rPr>
                        <a:t>22.73%</a:t>
                      </a:r>
                    </a:p>
                  </a:txBody>
                  <a:tcPr anchor="ctr"/>
                </a:tc>
                <a:tc>
                  <a:txBody>
                    <a:bodyPr/>
                    <a:lstStyle/>
                    <a:p>
                      <a:pPr algn="r" fontAlgn="t"/>
                      <a:endParaRPr lang="en-GB" sz="2400" dirty="0">
                        <a:effectLst/>
                      </a:endParaRPr>
                    </a:p>
                    <a:p>
                      <a:pPr algn="r" fontAlgn="t"/>
                      <a:r>
                        <a:rPr lang="en-GB" sz="2400" dirty="0">
                          <a:effectLst/>
                        </a:rPr>
                        <a:t>15</a:t>
                      </a:r>
                    </a:p>
                  </a:txBody>
                  <a:tcPr anchor="ctr"/>
                </a:tc>
                <a:extLst>
                  <a:ext uri="{0D108BD9-81ED-4DB2-BD59-A6C34878D82A}">
                    <a16:rowId xmlns:a16="http://schemas.microsoft.com/office/drawing/2014/main" val="989343726"/>
                  </a:ext>
                </a:extLst>
              </a:tr>
              <a:tr h="0">
                <a:tc>
                  <a:txBody>
                    <a:bodyPr/>
                    <a:lstStyle/>
                    <a:p>
                      <a:pPr algn="l" fontAlgn="t"/>
                      <a:r>
                        <a:rPr lang="en-GB" sz="2400" dirty="0">
                          <a:effectLst/>
                        </a:rPr>
                        <a:t>Dog fouling</a:t>
                      </a:r>
                      <a:endParaRPr lang="en-GB" sz="2400" b="0">
                        <a:effectLst/>
                      </a:endParaRPr>
                    </a:p>
                  </a:txBody>
                  <a:tcPr anchor="ctr"/>
                </a:tc>
                <a:tc>
                  <a:txBody>
                    <a:bodyPr/>
                    <a:lstStyle/>
                    <a:p>
                      <a:pPr algn="ctr" fontAlgn="ctr"/>
                      <a:endParaRPr lang="en-GB" sz="2400" dirty="0">
                        <a:effectLst/>
                      </a:endParaRPr>
                    </a:p>
                    <a:p>
                      <a:pPr fontAlgn="ctr"/>
                      <a:r>
                        <a:rPr lang="en-GB" sz="2400" dirty="0">
                          <a:effectLst/>
                        </a:rPr>
                        <a:t>39.39%</a:t>
                      </a:r>
                    </a:p>
                  </a:txBody>
                  <a:tcPr anchor="ctr"/>
                </a:tc>
                <a:tc>
                  <a:txBody>
                    <a:bodyPr/>
                    <a:lstStyle/>
                    <a:p>
                      <a:pPr algn="r" fontAlgn="t"/>
                      <a:endParaRPr lang="en-GB" sz="2400" dirty="0">
                        <a:effectLst/>
                      </a:endParaRPr>
                    </a:p>
                    <a:p>
                      <a:pPr algn="r" fontAlgn="t"/>
                      <a:r>
                        <a:rPr lang="en-GB" sz="2400" dirty="0">
                          <a:effectLst/>
                        </a:rPr>
                        <a:t>26</a:t>
                      </a:r>
                    </a:p>
                  </a:txBody>
                  <a:tcPr anchor="ctr"/>
                </a:tc>
                <a:extLst>
                  <a:ext uri="{0D108BD9-81ED-4DB2-BD59-A6C34878D82A}">
                    <a16:rowId xmlns:a16="http://schemas.microsoft.com/office/drawing/2014/main" val="4212142958"/>
                  </a:ext>
                </a:extLst>
              </a:tr>
              <a:tr h="0">
                <a:tc>
                  <a:txBody>
                    <a:bodyPr/>
                    <a:lstStyle/>
                    <a:p>
                      <a:pPr algn="l" fontAlgn="t"/>
                      <a:r>
                        <a:rPr lang="en-GB" sz="2400" dirty="0">
                          <a:effectLst/>
                        </a:rPr>
                        <a:t>Vandalism</a:t>
                      </a:r>
                      <a:endParaRPr lang="en-GB" sz="2400" b="0">
                        <a:effectLst/>
                      </a:endParaRPr>
                    </a:p>
                  </a:txBody>
                  <a:tcPr anchor="ctr"/>
                </a:tc>
                <a:tc>
                  <a:txBody>
                    <a:bodyPr/>
                    <a:lstStyle/>
                    <a:p>
                      <a:pPr algn="ctr" fontAlgn="ctr"/>
                      <a:endParaRPr lang="en-GB" sz="2400" dirty="0">
                        <a:effectLst/>
                      </a:endParaRPr>
                    </a:p>
                    <a:p>
                      <a:pPr fontAlgn="ctr"/>
                      <a:r>
                        <a:rPr lang="en-GB" sz="2400" dirty="0">
                          <a:effectLst/>
                        </a:rPr>
                        <a:t>60.61%</a:t>
                      </a:r>
                    </a:p>
                  </a:txBody>
                  <a:tcPr anchor="ctr"/>
                </a:tc>
                <a:tc>
                  <a:txBody>
                    <a:bodyPr/>
                    <a:lstStyle/>
                    <a:p>
                      <a:pPr algn="r" fontAlgn="t"/>
                      <a:endParaRPr lang="en-GB" sz="2400" dirty="0">
                        <a:effectLst/>
                      </a:endParaRPr>
                    </a:p>
                    <a:p>
                      <a:pPr algn="r" fontAlgn="t"/>
                      <a:r>
                        <a:rPr lang="en-GB" sz="2400" dirty="0">
                          <a:effectLst/>
                        </a:rPr>
                        <a:t>40</a:t>
                      </a:r>
                    </a:p>
                  </a:txBody>
                  <a:tcPr anchor="ctr"/>
                </a:tc>
                <a:extLst>
                  <a:ext uri="{0D108BD9-81ED-4DB2-BD59-A6C34878D82A}">
                    <a16:rowId xmlns:a16="http://schemas.microsoft.com/office/drawing/2014/main" val="1105060796"/>
                  </a:ext>
                </a:extLst>
              </a:tr>
              <a:tr h="0">
                <a:tc>
                  <a:txBody>
                    <a:bodyPr/>
                    <a:lstStyle/>
                    <a:p>
                      <a:pPr algn="l" fontAlgn="t"/>
                      <a:r>
                        <a:rPr lang="en-GB" sz="2400" dirty="0">
                          <a:effectLst/>
                        </a:rPr>
                        <a:t>Drug Use</a:t>
                      </a:r>
                      <a:endParaRPr lang="en-GB" sz="2400" b="0">
                        <a:effectLst/>
                      </a:endParaRPr>
                    </a:p>
                  </a:txBody>
                  <a:tcPr anchor="ctr"/>
                </a:tc>
                <a:tc>
                  <a:txBody>
                    <a:bodyPr/>
                    <a:lstStyle/>
                    <a:p>
                      <a:pPr algn="ctr" fontAlgn="ctr"/>
                      <a:endParaRPr lang="en-GB" sz="2400" dirty="0">
                        <a:effectLst/>
                      </a:endParaRPr>
                    </a:p>
                    <a:p>
                      <a:pPr fontAlgn="ctr"/>
                      <a:r>
                        <a:rPr lang="en-GB" sz="2400" dirty="0">
                          <a:effectLst/>
                        </a:rPr>
                        <a:t>69.70%</a:t>
                      </a:r>
                    </a:p>
                  </a:txBody>
                  <a:tcPr anchor="ctr"/>
                </a:tc>
                <a:tc>
                  <a:txBody>
                    <a:bodyPr/>
                    <a:lstStyle/>
                    <a:p>
                      <a:pPr algn="r" fontAlgn="t"/>
                      <a:endParaRPr lang="en-GB" sz="2400" dirty="0">
                        <a:effectLst/>
                      </a:endParaRPr>
                    </a:p>
                    <a:p>
                      <a:pPr algn="r" fontAlgn="t"/>
                      <a:r>
                        <a:rPr lang="en-GB" sz="2400" dirty="0">
                          <a:effectLst/>
                        </a:rPr>
                        <a:t>46</a:t>
                      </a:r>
                    </a:p>
                  </a:txBody>
                  <a:tcPr anchor="ctr"/>
                </a:tc>
                <a:extLst>
                  <a:ext uri="{0D108BD9-81ED-4DB2-BD59-A6C34878D82A}">
                    <a16:rowId xmlns:a16="http://schemas.microsoft.com/office/drawing/2014/main" val="2371142709"/>
                  </a:ext>
                </a:extLst>
              </a:tr>
            </a:tbl>
          </a:graphicData>
        </a:graphic>
      </p:graphicFrame>
    </p:spTree>
    <p:extLst>
      <p:ext uri="{BB962C8B-B14F-4D97-AF65-F5344CB8AC3E}">
        <p14:creationId xmlns:p14="http://schemas.microsoft.com/office/powerpoint/2010/main" val="343315622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BA7A6413F229B41ADF4C35A78C4E486" ma:contentTypeVersion="10" ma:contentTypeDescription="Create a new document." ma:contentTypeScope="" ma:versionID="d684b253b077153866222dbb02eb066c">
  <xsd:schema xmlns:xsd="http://www.w3.org/2001/XMLSchema" xmlns:xs="http://www.w3.org/2001/XMLSchema" xmlns:p="http://schemas.microsoft.com/office/2006/metadata/properties" xmlns:ns3="a6fa7762-d3bb-48c1-9fc9-4ee04a21d31e" targetNamespace="http://schemas.microsoft.com/office/2006/metadata/properties" ma:root="true" ma:fieldsID="af666858080f6596020bb9a7a5616bd7" ns3:_="">
    <xsd:import namespace="a6fa7762-d3bb-48c1-9fc9-4ee04a21d31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fa7762-d3bb-48c1-9fc9-4ee04a21d3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2C9D4E-463C-4C7E-906F-5142EEC707FC}">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a6fa7762-d3bb-48c1-9fc9-4ee04a21d31e"/>
    <ds:schemaRef ds:uri="http://www.w3.org/XML/1998/namespace"/>
  </ds:schemaRefs>
</ds:datastoreItem>
</file>

<file path=customXml/itemProps2.xml><?xml version="1.0" encoding="utf-8"?>
<ds:datastoreItem xmlns:ds="http://schemas.openxmlformats.org/officeDocument/2006/customXml" ds:itemID="{5B2B3236-6DED-48E7-9171-CC5297030D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fa7762-d3bb-48c1-9fc9-4ee04a21d3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BF2FBF-5118-4C5D-8740-C953B62173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4995</TotalTime>
  <Words>1183</Words>
  <Application>Microsoft Office PowerPoint</Application>
  <PresentationFormat>Widescreen</PresentationFormat>
  <Paragraphs>228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Arial,Sans-Serif</vt:lpstr>
      <vt:lpstr>Corbel</vt:lpstr>
      <vt:lpstr>Roboto</vt:lpstr>
      <vt:lpstr>Wingdings 2</vt:lpstr>
      <vt:lpstr>Frame</vt:lpstr>
      <vt:lpstr>CHESSINGTON  NORTH &amp; SOUTH  Ward Panel Meeting</vt:lpstr>
      <vt:lpstr>Introductions</vt:lpstr>
      <vt:lpstr>3 month                overview</vt:lpstr>
      <vt:lpstr>3 month                overview</vt:lpstr>
      <vt:lpstr> 3 month                overview</vt:lpstr>
      <vt:lpstr> 3 month overview</vt:lpstr>
      <vt:lpstr> 3 month overview</vt:lpstr>
      <vt:lpstr>Chessington Smart Survey Results: What would you like police to prioritise?</vt:lpstr>
      <vt:lpstr>Chessington Smart Survey Results: Issues in parks </vt:lpstr>
      <vt:lpstr>Chessington Smart Survey Results: Any other police issues</vt:lpstr>
      <vt:lpstr>Chessington Smart Survey Results: Thoughts on local team</vt:lpstr>
      <vt:lpstr>Chessington Smart Survey Results: Thoughts on local team</vt:lpstr>
      <vt:lpstr>Smart survey – ward priorities &amp; promises</vt:lpstr>
      <vt:lpstr>Speed Watch </vt:lpstr>
      <vt:lpstr>Get in contact!  </vt:lpstr>
      <vt:lpstr>Any questions?</vt:lpstr>
    </vt:vector>
  </TitlesOfParts>
  <Company>MPS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Chessington North &amp; South Ward Panel Meeting</dc:title>
  <dc:creator>Kerr Charlotte H.M - SW-CU</dc:creator>
  <cp:lastModifiedBy>Diane Brannan</cp:lastModifiedBy>
  <cp:revision>2735</cp:revision>
  <cp:lastPrinted>2021-10-23T09:28:53Z</cp:lastPrinted>
  <dcterms:created xsi:type="dcterms:W3CDTF">2021-01-02T21:56:09Z</dcterms:created>
  <dcterms:modified xsi:type="dcterms:W3CDTF">2022-01-27T19:02:19Z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0x0101007BA7A6413F229B41ADF4C35A78C4E486</vt:lpwstr>
  </property>
</Properties>
</file>